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6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7.xml" ContentType="application/vnd.openxmlformats-officedocument.drawingml.chartshapes+xml"/>
  <Override PartName="/ppt/charts/chart12.xml" ContentType="application/vnd.openxmlformats-officedocument.drawingml.chart+xml"/>
  <Override PartName="/ppt/drawings/drawing8.xml" ContentType="application/vnd.openxmlformats-officedocument.drawingml.chartshapes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rawings/drawing9.xml" ContentType="application/vnd.openxmlformats-officedocument.drawingml.chartshapes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drawings/drawing10.xml" ContentType="application/vnd.openxmlformats-officedocument.drawingml.chartshapes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drawings/drawing1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5" r:id="rId2"/>
    <p:sldId id="346" r:id="rId3"/>
    <p:sldId id="348" r:id="rId4"/>
    <p:sldId id="339" r:id="rId5"/>
    <p:sldId id="318" r:id="rId6"/>
    <p:sldId id="357" r:id="rId7"/>
    <p:sldId id="353" r:id="rId8"/>
    <p:sldId id="356" r:id="rId9"/>
    <p:sldId id="358" r:id="rId10"/>
    <p:sldId id="343" r:id="rId11"/>
    <p:sldId id="344" r:id="rId12"/>
    <p:sldId id="345" r:id="rId13"/>
    <p:sldId id="323" r:id="rId14"/>
    <p:sldId id="324" r:id="rId15"/>
    <p:sldId id="325" r:id="rId16"/>
    <p:sldId id="352" r:id="rId17"/>
    <p:sldId id="326" r:id="rId18"/>
    <p:sldId id="327" r:id="rId19"/>
    <p:sldId id="329" r:id="rId20"/>
    <p:sldId id="335" r:id="rId21"/>
    <p:sldId id="331" r:id="rId22"/>
    <p:sldId id="332" r:id="rId23"/>
    <p:sldId id="338" r:id="rId24"/>
    <p:sldId id="336" r:id="rId25"/>
    <p:sldId id="337" r:id="rId26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DE5"/>
    <a:srgbClr val="1B3F6B"/>
    <a:srgbClr val="6599D9"/>
    <a:srgbClr val="1A1B2F"/>
    <a:srgbClr val="376CE1"/>
    <a:srgbClr val="91B4E2"/>
    <a:srgbClr val="173F9C"/>
    <a:srgbClr val="173FD9"/>
    <a:srgbClr val="173FEE"/>
    <a:srgbClr val="213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19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86" y="10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Excel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472937554144202E-2"/>
          <c:y val="5.2507828084536936E-3"/>
          <c:w val="0.896047933897269"/>
          <c:h val="0.721289343684011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Отчет 2021</c:v>
                </c:pt>
              </c:strCache>
            </c:strRef>
          </c:tx>
          <c:spPr>
            <a:solidFill>
              <a:srgbClr val="1B3F6B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dir="10980000" rotWithShape="0">
                <a:srgbClr val="000000">
                  <a:alpha val="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8.16943958030436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E44-4031-8C37-61BAA115D638}"/>
                </c:ext>
              </c:extLst>
            </c:dLbl>
            <c:dLbl>
              <c:idx val="1"/>
              <c:layout>
                <c:manualLayout>
                  <c:x val="-1.30711033284869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E44-4031-8C37-61BAA115D638}"/>
                </c:ext>
              </c:extLst>
            </c:dLbl>
            <c:dLbl>
              <c:idx val="2"/>
              <c:layout>
                <c:manualLayout>
                  <c:x val="-9.8033274963652429E-3"/>
                  <c:y val="3.109758382132223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E44-4031-8C37-61BAA115D638}"/>
                </c:ext>
              </c:extLst>
            </c:dLbl>
            <c:dLbl>
              <c:idx val="3"/>
              <c:layout>
                <c:manualLayout>
                  <c:x val="-1.143721541242611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44-4031-8C37-61BAA115D638}"/>
                </c:ext>
              </c:extLst>
            </c:dLbl>
            <c:dLbl>
              <c:idx val="4"/>
              <c:layout>
                <c:manualLayout>
                  <c:x val="-8.16943958030436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44-4031-8C37-61BAA115D638}"/>
                </c:ext>
              </c:extLst>
            </c:dLbl>
            <c:dLbl>
              <c:idx val="5"/>
              <c:layout>
                <c:manualLayout>
                  <c:x val="-9.803327496365242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44-4031-8C37-61BAA115D638}"/>
                </c:ext>
              </c:extLst>
            </c:dLbl>
            <c:dLbl>
              <c:idx val="6"/>
              <c:layout>
                <c:manualLayout>
                  <c:x val="-4.901663748182621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44-4031-8C37-61BAA115D638}"/>
                </c:ext>
              </c:extLst>
            </c:dLbl>
            <c:dLbl>
              <c:idx val="7"/>
              <c:layout>
                <c:manualLayout>
                  <c:x val="-8.16943958030436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44-4031-8C37-61BAA115D6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Лист1!$B$1:$I$1</c:f>
              <c:strCache>
                <c:ptCount val="8"/>
                <c:pt idx="0">
                  <c:v>ФОТ</c:v>
                </c:pt>
                <c:pt idx="1">
                  <c:v>Доходы населения</c:v>
                </c:pt>
                <c:pt idx="2">
                  <c:v>Расходы населения</c:v>
                </c:pt>
                <c:pt idx="3">
                  <c:v>Оборот розничной торговли</c:v>
                </c:pt>
                <c:pt idx="4">
                  <c:v>Объём промышленного производства</c:v>
                </c:pt>
                <c:pt idx="5">
                  <c:v>Объем инвестиций в основной капитал</c:v>
                </c:pt>
                <c:pt idx="6">
                  <c:v>Объем работ в строительстве</c:v>
                </c:pt>
                <c:pt idx="7">
                  <c:v>Оборот общественного питания</c:v>
                </c:pt>
              </c:strCache>
            </c:strRef>
          </c:cat>
          <c:val>
            <c:numRef>
              <c:f>Лист1!$B$2:$I$2</c:f>
              <c:numCache>
                <c:formatCode>#,##0.0</c:formatCode>
                <c:ptCount val="8"/>
                <c:pt idx="0">
                  <c:v>197.1</c:v>
                </c:pt>
                <c:pt idx="1">
                  <c:v>604.5</c:v>
                </c:pt>
                <c:pt idx="2">
                  <c:v>603.9</c:v>
                </c:pt>
                <c:pt idx="3">
                  <c:v>312.8</c:v>
                </c:pt>
                <c:pt idx="4">
                  <c:v>337</c:v>
                </c:pt>
                <c:pt idx="5">
                  <c:v>71.3</c:v>
                </c:pt>
                <c:pt idx="6">
                  <c:v>20.100000000000001</c:v>
                </c:pt>
                <c:pt idx="7">
                  <c:v>10.5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E44-4031-8C37-61BAA115D638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Отчет 2022</c:v>
                </c:pt>
              </c:strCache>
            </c:strRef>
          </c:tx>
          <c:spPr>
            <a:solidFill>
              <a:srgbClr val="6599D9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BE44-4031-8C37-61BAA115D638}"/>
              </c:ext>
            </c:extLst>
          </c:dPt>
          <c:dLbls>
            <c:dLbl>
              <c:idx val="0"/>
              <c:layout>
                <c:manualLayout>
                  <c:x val="1.143721541242611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44-4031-8C37-61BAA115D638}"/>
                </c:ext>
              </c:extLst>
            </c:dLbl>
            <c:dLbl>
              <c:idx val="1"/>
              <c:layout>
                <c:manualLayout>
                  <c:x val="-2.9954265760215191E-17"/>
                  <c:y val="-6.22000652855803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E44-4031-8C37-61BAA115D638}"/>
                </c:ext>
              </c:extLst>
            </c:dLbl>
            <c:dLbl>
              <c:idx val="3"/>
              <c:layout>
                <c:manualLayout>
                  <c:x val="3.267775832121747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E44-4031-8C37-61BAA115D6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Лист1!$B$1:$I$1</c:f>
              <c:strCache>
                <c:ptCount val="8"/>
                <c:pt idx="0">
                  <c:v>ФОТ</c:v>
                </c:pt>
                <c:pt idx="1">
                  <c:v>Доходы населения</c:v>
                </c:pt>
                <c:pt idx="2">
                  <c:v>Расходы населения</c:v>
                </c:pt>
                <c:pt idx="3">
                  <c:v>Оборот розничной торговли</c:v>
                </c:pt>
                <c:pt idx="4">
                  <c:v>Объём промышленного производства</c:v>
                </c:pt>
                <c:pt idx="5">
                  <c:v>Объем инвестиций в основной капитал</c:v>
                </c:pt>
                <c:pt idx="6">
                  <c:v>Объем работ в строительстве</c:v>
                </c:pt>
                <c:pt idx="7">
                  <c:v>Оборот общественного питания</c:v>
                </c:pt>
              </c:strCache>
            </c:strRef>
          </c:cat>
          <c:val>
            <c:numRef>
              <c:f>Лист1!$B$3:$I$3</c:f>
              <c:numCache>
                <c:formatCode>#,##0.0</c:formatCode>
                <c:ptCount val="8"/>
                <c:pt idx="0">
                  <c:v>251.3</c:v>
                </c:pt>
                <c:pt idx="1">
                  <c:v>686.2</c:v>
                </c:pt>
                <c:pt idx="2">
                  <c:v>686.2</c:v>
                </c:pt>
                <c:pt idx="3">
                  <c:v>349</c:v>
                </c:pt>
                <c:pt idx="4">
                  <c:v>374.2</c:v>
                </c:pt>
                <c:pt idx="5">
                  <c:v>79.7</c:v>
                </c:pt>
                <c:pt idx="6">
                  <c:v>20.6</c:v>
                </c:pt>
                <c:pt idx="7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E44-4031-8C37-61BAA115D6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6"/>
        <c:overlap val="-13"/>
        <c:axId val="71827456"/>
        <c:axId val="71828992"/>
      </c:barChart>
      <c:catAx>
        <c:axId val="7182745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inorGridlines>
          <c:spPr>
            <a:ln>
              <a:noFill/>
            </a:ln>
          </c:spPr>
        </c:min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828992"/>
        <c:crossesAt val="0"/>
        <c:auto val="1"/>
        <c:lblAlgn val="ctr"/>
        <c:lblOffset val="100"/>
        <c:noMultiLvlLbl val="0"/>
      </c:catAx>
      <c:valAx>
        <c:axId val="71828992"/>
        <c:scaling>
          <c:orientation val="minMax"/>
          <c:max val="75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600" b="1" i="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182745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500" b="1" i="0" baseline="0"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2267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09053948689527"/>
          <c:y val="0.28477963017379643"/>
          <c:w val="0.50994525550013214"/>
          <c:h val="0.8916641240157480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2">
                  <a:lumMod val="10000"/>
                </a:schemeClr>
              </a:solidFill>
            </a:ln>
          </c:spPr>
          <c:explosion val="7"/>
          <c:dPt>
            <c:idx val="0"/>
            <c:bubble3D val="0"/>
            <c:spPr>
              <a:solidFill>
                <a:srgbClr val="1B3F6B"/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F818-4D1F-A434-953B0E139318}"/>
              </c:ext>
            </c:extLst>
          </c:dPt>
          <c:dPt>
            <c:idx val="1"/>
            <c:bubble3D val="0"/>
            <c:explosion val="5"/>
            <c:spPr>
              <a:solidFill>
                <a:srgbClr val="6599D9"/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F818-4D1F-A434-953B0E139318}"/>
              </c:ext>
            </c:extLst>
          </c:dPt>
          <c:dPt>
            <c:idx val="2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F818-4D1F-A434-953B0E139318}"/>
              </c:ext>
            </c:extLst>
          </c:dPt>
          <c:dPt>
            <c:idx val="3"/>
            <c:bubble3D val="0"/>
            <c:spPr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F818-4D1F-A434-953B0E139318}"/>
              </c:ext>
            </c:extLst>
          </c:dPt>
          <c:dPt>
            <c:idx val="4"/>
            <c:bubble3D val="0"/>
            <c:spPr>
              <a:solidFill>
                <a:schemeClr val="bg2">
                  <a:lumMod val="1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9-F818-4D1F-A434-953B0E139318}"/>
              </c:ext>
            </c:extLst>
          </c:dPt>
          <c:dPt>
            <c:idx val="5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B-F818-4D1F-A434-953B0E139318}"/>
              </c:ext>
            </c:extLst>
          </c:dPt>
          <c:cat>
            <c:strRef>
              <c:f>Лист1!$A$2:$A$3</c:f>
              <c:strCache>
                <c:ptCount val="2"/>
                <c:pt idx="0">
                  <c:v>Программные</c:v>
                </c:pt>
                <c:pt idx="1">
                  <c:v>непрограмные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818-4D1F-A434-953B0E1393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14614319043453"/>
          <c:y val="0.14233742800327964"/>
          <c:w val="0.54235272674249058"/>
          <c:h val="0.7772195337409980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2">
                  <a:lumMod val="10000"/>
                </a:schemeClr>
              </a:solidFill>
            </a:ln>
          </c:spPr>
          <c:explosion val="6"/>
          <c:dPt>
            <c:idx val="0"/>
            <c:bubble3D val="0"/>
            <c:explosion val="5"/>
            <c:spPr>
              <a:solidFill>
                <a:srgbClr val="1B3F6B"/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02A7-44A3-B822-C65F2CE2F517}"/>
              </c:ext>
            </c:extLst>
          </c:dPt>
          <c:dPt>
            <c:idx val="1"/>
            <c:bubble3D val="0"/>
            <c:explosion val="5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02A7-44A3-B822-C65F2CE2F517}"/>
              </c:ext>
            </c:extLst>
          </c:dPt>
          <c:dPt>
            <c:idx val="2"/>
            <c:bubble3D val="0"/>
            <c:explosion val="5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02A7-44A3-B822-C65F2CE2F517}"/>
              </c:ext>
            </c:extLst>
          </c:dPt>
          <c:dPt>
            <c:idx val="3"/>
            <c:bubble3D val="0"/>
            <c:explosion val="16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02A7-44A3-B822-C65F2CE2F517}"/>
              </c:ext>
            </c:extLst>
          </c:dPt>
          <c:dPt>
            <c:idx val="4"/>
            <c:bubble3D val="0"/>
            <c:explosion val="14"/>
            <c:spPr>
              <a:solidFill>
                <a:schemeClr val="tx2">
                  <a:lumMod val="5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9-02A7-44A3-B822-C65F2CE2F517}"/>
              </c:ext>
            </c:extLst>
          </c:dPt>
          <c:dPt>
            <c:idx val="5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B-02A7-44A3-B822-C65F2CE2F517}"/>
              </c:ext>
            </c:extLst>
          </c:dPt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национальная экономика</c:v>
                </c:pt>
                <c:pt idx="2">
                  <c:v>ЖКХ</c:v>
                </c:pt>
                <c:pt idx="3">
                  <c:v>Общегосударственные вопросы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15.2</c:v>
                </c:pt>
                <c:pt idx="1">
                  <c:v>8.9</c:v>
                </c:pt>
                <c:pt idx="2">
                  <c:v>5.4</c:v>
                </c:pt>
                <c:pt idx="3">
                  <c:v>1.8</c:v>
                </c:pt>
                <c:pt idx="4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2A7-44A3-B822-C65F2CE2F51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национальная экономика</c:v>
                </c:pt>
                <c:pt idx="2">
                  <c:v>ЖКХ</c:v>
                </c:pt>
                <c:pt idx="3">
                  <c:v>Общегосударственные вопросы</c:v>
                </c:pt>
                <c:pt idx="4">
                  <c:v>прочие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2A7-44A3-B822-C65F2CE2F5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6124445626971624"/>
          <c:y val="1.1915090267054467E-2"/>
          <c:w val="0.60692041603032976"/>
          <c:h val="0.85679659879699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Отчет 2022</c:v>
                </c:pt>
              </c:strCache>
            </c:strRef>
          </c:tx>
          <c:spPr>
            <a:solidFill>
              <a:srgbClr val="6599D9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dir="10980000" rotWithShape="0">
                <a:srgbClr val="000000">
                  <a:alpha val="5000"/>
                </a:srgbClr>
              </a:outerShdw>
            </a:effectLst>
          </c:spPr>
          <c:invertIfNegative val="0"/>
          <c:dLbls>
            <c:dLbl>
              <c:idx val="11"/>
              <c:layout>
                <c:manualLayout>
                  <c:x val="7.56273617174533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281-42F2-B512-C321C1A3B2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5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Лист1!$B$1:$M$1</c:f>
              <c:strCache>
                <c:ptCount val="12"/>
                <c:pt idx="0">
                  <c:v>Межбюджетные трансферты</c:v>
                </c:pt>
                <c:pt idx="1">
                  <c:v>СМИ</c:v>
                </c:pt>
                <c:pt idx="2">
                  <c:v>Национальная безопасность</c:v>
                </c:pt>
                <c:pt idx="3">
                  <c:v>Обслуживание муниципального долга</c:v>
                </c:pt>
                <c:pt idx="4">
                  <c:v>Физическая культура и спорт</c:v>
                </c:pt>
                <c:pt idx="5">
                  <c:v>Культура, кинематография</c:v>
                </c:pt>
                <c:pt idx="6">
                  <c:v>Охрана окружающей среды</c:v>
                </c:pt>
                <c:pt idx="7">
                  <c:v>Социальная политика</c:v>
                </c:pt>
                <c:pt idx="8">
                  <c:v>Общегосударственные вопросы</c:v>
                </c:pt>
                <c:pt idx="9">
                  <c:v>ЖКХ</c:v>
                </c:pt>
                <c:pt idx="10">
                  <c:v>Национальная экономика</c:v>
                </c:pt>
                <c:pt idx="11">
                  <c:v>Образование</c:v>
                </c:pt>
              </c:strCache>
            </c:strRef>
          </c:cat>
          <c:val>
            <c:numRef>
              <c:f>Лист1!$B$2:$M$2</c:f>
              <c:numCache>
                <c:formatCode>General</c:formatCode>
                <c:ptCount val="12"/>
                <c:pt idx="0">
                  <c:v>2.8</c:v>
                </c:pt>
                <c:pt idx="1">
                  <c:v>37.200000000000003</c:v>
                </c:pt>
                <c:pt idx="2">
                  <c:v>111.2</c:v>
                </c:pt>
                <c:pt idx="3">
                  <c:v>93.3</c:v>
                </c:pt>
                <c:pt idx="4">
                  <c:v>592.6</c:v>
                </c:pt>
                <c:pt idx="5">
                  <c:v>701.3</c:v>
                </c:pt>
                <c:pt idx="6" formatCode="#,##0.0">
                  <c:v>529</c:v>
                </c:pt>
                <c:pt idx="7" formatCode="#,##0.0">
                  <c:v>1061.5999999999999</c:v>
                </c:pt>
                <c:pt idx="8" formatCode="#,##0.0">
                  <c:v>1767.8</c:v>
                </c:pt>
                <c:pt idx="9" formatCode="#,##0.0">
                  <c:v>5378.2</c:v>
                </c:pt>
                <c:pt idx="10" formatCode="#,##0.0">
                  <c:v>8913</c:v>
                </c:pt>
                <c:pt idx="11" formatCode="#,##0.0">
                  <c:v>12806.7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81-42F2-B512-C321C1A3B2E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Отчет 2021</c:v>
                </c:pt>
              </c:strCache>
            </c:strRef>
          </c:tx>
          <c:spPr>
            <a:solidFill>
              <a:srgbClr val="1B3F6B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281-42F2-B512-C321C1A3B2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Лист1!$B$1:$M$1</c:f>
              <c:strCache>
                <c:ptCount val="12"/>
                <c:pt idx="0">
                  <c:v>Межбюджетные трансферты</c:v>
                </c:pt>
                <c:pt idx="1">
                  <c:v>СМИ</c:v>
                </c:pt>
                <c:pt idx="2">
                  <c:v>Национальная безопасность</c:v>
                </c:pt>
                <c:pt idx="3">
                  <c:v>Обслуживание муниципального долга</c:v>
                </c:pt>
                <c:pt idx="4">
                  <c:v>Физическая культура и спорт</c:v>
                </c:pt>
                <c:pt idx="5">
                  <c:v>Культура, кинематография</c:v>
                </c:pt>
                <c:pt idx="6">
                  <c:v>Охрана окружающей среды</c:v>
                </c:pt>
                <c:pt idx="7">
                  <c:v>Социальная политика</c:v>
                </c:pt>
                <c:pt idx="8">
                  <c:v>Общегосударственные вопросы</c:v>
                </c:pt>
                <c:pt idx="9">
                  <c:v>ЖКХ</c:v>
                </c:pt>
                <c:pt idx="10">
                  <c:v>Национальная экономика</c:v>
                </c:pt>
                <c:pt idx="11">
                  <c:v>Образование</c:v>
                </c:pt>
              </c:strCache>
            </c:strRef>
          </c:cat>
          <c:val>
            <c:numRef>
              <c:f>Лист1!$B$3:$M$3</c:f>
              <c:numCache>
                <c:formatCode>General</c:formatCode>
                <c:ptCount val="12"/>
                <c:pt idx="0">
                  <c:v>3.5</c:v>
                </c:pt>
                <c:pt idx="1">
                  <c:v>40.200000000000003</c:v>
                </c:pt>
                <c:pt idx="2">
                  <c:v>117.4</c:v>
                </c:pt>
                <c:pt idx="3">
                  <c:v>319.2</c:v>
                </c:pt>
                <c:pt idx="4">
                  <c:v>416.6</c:v>
                </c:pt>
                <c:pt idx="5">
                  <c:v>526</c:v>
                </c:pt>
                <c:pt idx="6" formatCode="#,##0.0">
                  <c:v>718.9</c:v>
                </c:pt>
                <c:pt idx="7" formatCode="#,##0.0">
                  <c:v>999.6</c:v>
                </c:pt>
                <c:pt idx="8" formatCode="#,##0.0">
                  <c:v>2138.9</c:v>
                </c:pt>
                <c:pt idx="9" formatCode="#,##0.0">
                  <c:v>3829.4</c:v>
                </c:pt>
                <c:pt idx="10" formatCode="#,##0.0">
                  <c:v>5449.7</c:v>
                </c:pt>
                <c:pt idx="11" formatCode="#,##0.0">
                  <c:v>11627.7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81-42F2-B512-C321C1A3B2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overlap val="-47"/>
        <c:axId val="25868544"/>
        <c:axId val="26358912"/>
      </c:barChart>
      <c:catAx>
        <c:axId val="2586854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minorGridlines>
          <c:spPr>
            <a:ln>
              <a:noFill/>
            </a:ln>
          </c:spPr>
        </c:min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6358912"/>
        <c:crossesAt val="0"/>
        <c:auto val="1"/>
        <c:lblAlgn val="ctr"/>
        <c:lblOffset val="100"/>
        <c:noMultiLvlLbl val="0"/>
      </c:catAx>
      <c:valAx>
        <c:axId val="26358912"/>
        <c:scaling>
          <c:orientation val="minMax"/>
          <c:max val="14000"/>
          <c:min val="0"/>
        </c:scaling>
        <c:delete val="0"/>
        <c:axPos val="b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 i="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5868544"/>
        <c:crosses val="autoZero"/>
        <c:crossBetween val="between"/>
        <c:majorUnit val="2000"/>
      </c:valAx>
    </c:plotArea>
    <c:legend>
      <c:legendPos val="b"/>
      <c:layout>
        <c:manualLayout>
          <c:xMode val="edge"/>
          <c:yMode val="edge"/>
          <c:x val="7.0029865066494945E-2"/>
          <c:y val="0.93941586021510992"/>
          <c:w val="0.32969976188743499"/>
          <c:h val="6.0584188341876691E-2"/>
        </c:manualLayout>
      </c:layout>
      <c:overlay val="1"/>
      <c:txPr>
        <a:bodyPr/>
        <a:lstStyle/>
        <a:p>
          <a:pPr>
            <a:defRPr sz="1500" b="1" i="0" baseline="0"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effectLst>
      <a:outerShdw blurRad="50800" dist="50800" dir="5400000" algn="ctr" rotWithShape="0">
        <a:schemeClr val="bg1"/>
      </a:outerShdw>
    </a:effectLst>
  </c:spPr>
  <c:txPr>
    <a:bodyPr/>
    <a:lstStyle/>
    <a:p>
      <a:pPr>
        <a:defRPr sz="2267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0342743048795E-2"/>
          <c:y val="0.18788792619151293"/>
          <c:w val="0.92617931451390245"/>
          <c:h val="0.602007469934533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2">
                  <a:lumMod val="1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599D9"/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202-47C3-BC19-937249FAC598}"/>
              </c:ext>
            </c:extLst>
          </c:dPt>
          <c:dPt>
            <c:idx val="1"/>
            <c:invertIfNegative val="0"/>
            <c:bubble3D val="0"/>
            <c:spPr>
              <a:solidFill>
                <a:srgbClr val="1B3F6B"/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2202-47C3-BC19-937249FAC598}"/>
              </c:ext>
            </c:extLst>
          </c:dPt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11628</c:v>
                </c:pt>
                <c:pt idx="1">
                  <c:v>12807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02-47C3-BC19-937249FAC5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34272896"/>
        <c:axId val="134274432"/>
      </c:barChart>
      <c:catAx>
        <c:axId val="134272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274432"/>
        <c:crosses val="autoZero"/>
        <c:auto val="1"/>
        <c:lblAlgn val="ctr"/>
        <c:lblOffset val="100"/>
        <c:noMultiLvlLbl val="0"/>
      </c:catAx>
      <c:valAx>
        <c:axId val="134274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4272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017260210867322E-2"/>
          <c:y val="0.35047991337116441"/>
          <c:w val="0.65285460599569689"/>
          <c:h val="0.439246249019667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599D9"/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130-4B80-843F-DACB0E259BD7}"/>
              </c:ext>
            </c:extLst>
          </c:dPt>
          <c:dPt>
            <c:idx val="1"/>
            <c:invertIfNegative val="0"/>
            <c:bubble3D val="0"/>
            <c:spPr>
              <a:solidFill>
                <a:srgbClr val="1B3F6B"/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130-4B80-843F-DACB0E259BD7}"/>
              </c:ext>
            </c:extLst>
          </c:dPt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776</c:v>
                </c:pt>
                <c:pt idx="1">
                  <c:v>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30-4B80-843F-DACB0E259B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78207232"/>
        <c:axId val="92385280"/>
      </c:barChart>
      <c:catAx>
        <c:axId val="78207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2385280"/>
        <c:crosses val="autoZero"/>
        <c:auto val="1"/>
        <c:lblAlgn val="ctr"/>
        <c:lblOffset val="100"/>
        <c:noMultiLvlLbl val="0"/>
      </c:catAx>
      <c:valAx>
        <c:axId val="923852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8207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0342743048795E-2"/>
          <c:y val="0.35038559208687547"/>
          <c:w val="0.92617931451390245"/>
          <c:h val="0.439509804039170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2">
                  <a:lumMod val="1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599D9"/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90D7-4D4B-9AAF-DAC8F026C409}"/>
              </c:ext>
            </c:extLst>
          </c:dPt>
          <c:dPt>
            <c:idx val="1"/>
            <c:invertIfNegative val="0"/>
            <c:bubble3D val="0"/>
            <c:spPr>
              <a:solidFill>
                <a:srgbClr val="1B3F6B"/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90D7-4D4B-9AAF-DAC8F026C409}"/>
              </c:ext>
            </c:extLst>
          </c:dPt>
          <c:cat>
            <c:strRef>
              <c:f>Лист1!$A$2:$A$3</c:f>
              <c:strCache>
                <c:ptCount val="2"/>
                <c:pt idx="0">
                  <c:v>2021 год 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417</c:v>
                </c:pt>
                <c:pt idx="1">
                  <c:v>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D7-4D4B-9AAF-DAC8F026C4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92449408"/>
        <c:axId val="92934528"/>
      </c:barChart>
      <c:catAx>
        <c:axId val="92449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2934528"/>
        <c:crosses val="autoZero"/>
        <c:auto val="1"/>
        <c:lblAlgn val="ctr"/>
        <c:lblOffset val="100"/>
        <c:noMultiLvlLbl val="0"/>
      </c:catAx>
      <c:valAx>
        <c:axId val="929345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2449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0342743048795E-2"/>
          <c:y val="4.5702468533070716E-2"/>
          <c:w val="0.92617931451390245"/>
          <c:h val="0.744192927592975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2">
                  <a:lumMod val="1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599D9"/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5626-4D53-B3F8-3F75CCF87748}"/>
              </c:ext>
            </c:extLst>
          </c:dPt>
          <c:dPt>
            <c:idx val="1"/>
            <c:invertIfNegative val="0"/>
            <c:bubble3D val="0"/>
            <c:spPr>
              <a:solidFill>
                <a:srgbClr val="1B3F6B"/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5626-4D53-B3F8-3F75CCF87748}"/>
              </c:ext>
            </c:extLst>
          </c:dPt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3267</c:v>
                </c:pt>
                <c:pt idx="1">
                  <c:v>4762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26-4D53-B3F8-3F75CCF877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92716032"/>
        <c:axId val="92717824"/>
      </c:barChart>
      <c:catAx>
        <c:axId val="92716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 baseline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2717824"/>
        <c:crosses val="autoZero"/>
        <c:auto val="1"/>
        <c:lblAlgn val="ctr"/>
        <c:lblOffset val="100"/>
        <c:noMultiLvlLbl val="0"/>
      </c:catAx>
      <c:valAx>
        <c:axId val="927178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2716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0342743048795E-2"/>
          <c:y val="0"/>
          <c:w val="0.92617931451390245"/>
          <c:h val="0.64204619084449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2">
                  <a:lumMod val="1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599D9"/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5501-4B30-8495-5C2BF144FCA2}"/>
              </c:ext>
            </c:extLst>
          </c:dPt>
          <c:dPt>
            <c:idx val="1"/>
            <c:invertIfNegative val="0"/>
            <c:bubble3D val="0"/>
            <c:spPr>
              <a:solidFill>
                <a:srgbClr val="1B3F6B"/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5501-4B30-8495-5C2BF144FCA2}"/>
              </c:ext>
            </c:extLst>
          </c:dPt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1425</c:v>
                </c:pt>
                <c:pt idx="1">
                  <c:v>3918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501-4B30-8495-5C2BF144FC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78227712"/>
        <c:axId val="98500608"/>
      </c:barChart>
      <c:catAx>
        <c:axId val="78227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8500608"/>
        <c:crosses val="autoZero"/>
        <c:auto val="1"/>
        <c:lblAlgn val="ctr"/>
        <c:lblOffset val="100"/>
        <c:noMultiLvlLbl val="0"/>
      </c:catAx>
      <c:valAx>
        <c:axId val="985006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8227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531656893924636E-2"/>
          <c:y val="0.10624047783118848"/>
          <c:w val="0.88255800036302645"/>
          <c:h val="0.652228174430970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2">
                  <a:lumMod val="1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599D9"/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C704-4C2A-8F6C-4111666D79F3}"/>
              </c:ext>
            </c:extLst>
          </c:dPt>
          <c:dPt>
            <c:idx val="1"/>
            <c:invertIfNegative val="0"/>
            <c:bubble3D val="0"/>
            <c:spPr>
              <a:solidFill>
                <a:srgbClr val="1B3F6B"/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C704-4C2A-8F6C-4111666D79F3}"/>
              </c:ext>
            </c:extLst>
          </c:dPt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817</c:v>
                </c:pt>
                <c:pt idx="1">
                  <c:v>1530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04-4C2A-8F6C-4111666D79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92522752"/>
        <c:axId val="92524544"/>
      </c:barChart>
      <c:catAx>
        <c:axId val="92522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2524544"/>
        <c:crosses val="autoZero"/>
        <c:auto val="1"/>
        <c:lblAlgn val="ctr"/>
        <c:lblOffset val="100"/>
        <c:noMultiLvlLbl val="0"/>
      </c:catAx>
      <c:valAx>
        <c:axId val="925245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2522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0"/>
      <c:rotY val="0"/>
      <c:rAngAx val="0"/>
      <c:perspective val="2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0472937554144202E-2"/>
          <c:y val="5.2507828084536936E-3"/>
          <c:w val="0.71305249291318396"/>
          <c:h val="0.9016694262715376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кредиты кредитных организаций</c:v>
                </c:pt>
              </c:strCache>
            </c:strRef>
          </c:tx>
          <c:spPr>
            <a:solidFill>
              <a:srgbClr val="1B3F6B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dir="10980000" rotWithShape="0">
                <a:srgbClr val="000000">
                  <a:alpha val="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2046250875963564E-3"/>
                  <c:y val="6.0279784901948984E-3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>
                        <a:solidFill>
                          <a:schemeClr val="bg1"/>
                        </a:solidFill>
                      </a:rPr>
                      <a:t>7 220</a:t>
                    </a:r>
                    <a:endParaRPr lang="ru-RU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0B-4228-B627-ED0BE5B30072}"/>
                </c:ext>
              </c:extLst>
            </c:dLbl>
            <c:dLbl>
              <c:idx val="1"/>
              <c:layout>
                <c:manualLayout>
                  <c:x val="1.4015416958654519E-3"/>
                  <c:y val="-7.8764513866041285E-3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solidFill>
                          <a:schemeClr val="bg1"/>
                        </a:solidFill>
                      </a:rPr>
                      <a:t>1908,2</a:t>
                    </a:r>
                    <a:endParaRPr lang="ru-RU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0B-4228-B627-ED0BE5B30072}"/>
                </c:ext>
              </c:extLst>
            </c:dLbl>
            <c:dLbl>
              <c:idx val="2"/>
              <c:layout>
                <c:manualLayout>
                  <c:x val="1.0865810959223164E-3"/>
                  <c:y val="8.7444391938644971E-4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solidFill>
                          <a:schemeClr val="bg1"/>
                        </a:solidFill>
                      </a:rPr>
                      <a:t>1908,2</a:t>
                    </a:r>
                    <a:endParaRPr lang="ru-RU" sz="140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0B-4228-B627-ED0BE5B3007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sz="1400" b="1" dirty="0" smtClean="0">
                        <a:solidFill>
                          <a:schemeClr val="bg1"/>
                        </a:solidFill>
                      </a:rPr>
                      <a:t>1908,2</a:t>
                    </a:r>
                    <a:endParaRPr lang="ru-RU" sz="140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0B-4228-B627-ED0BE5B3007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400" b="1" dirty="0" smtClean="0">
                        <a:solidFill>
                          <a:schemeClr val="bg1"/>
                        </a:solidFill>
                      </a:rPr>
                      <a:t>1908,2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0B-4228-B627-ED0BE5B30072}"/>
                </c:ext>
              </c:extLst>
            </c:dLbl>
            <c:dLbl>
              <c:idx val="5"/>
              <c:layout>
                <c:manualLayout>
                  <c:x val="-2.8030833917309038E-3"/>
                  <c:y val="3.5201088295693577E-3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en-US" sz="1400" b="1" dirty="0" smtClean="0">
                        <a:solidFill>
                          <a:schemeClr val="bg1"/>
                        </a:solidFill>
                      </a:rPr>
                      <a:t>9</a:t>
                    </a:r>
                    <a:r>
                      <a:rPr lang="ru-RU" sz="1400" b="1" dirty="0" smtClean="0">
                        <a:solidFill>
                          <a:schemeClr val="bg1"/>
                        </a:solidFill>
                      </a:rPr>
                      <a:t>70,5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0B-4228-B627-ED0BE5B30072}"/>
                </c:ext>
              </c:extLst>
            </c:dLbl>
            <c:spPr>
              <a:noFill/>
              <a:ln w="33359">
                <a:noFill/>
              </a:ln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Лист1!$B$1:$G$1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Лист1!$B$2:$G$2</c:f>
              <c:numCache>
                <c:formatCode>#,##0.0</c:formatCode>
                <c:ptCount val="6"/>
                <c:pt idx="0">
                  <c:v>7220</c:v>
                </c:pt>
                <c:pt idx="1">
                  <c:v>1908.2</c:v>
                </c:pt>
                <c:pt idx="2">
                  <c:v>1908.2</c:v>
                </c:pt>
                <c:pt idx="3">
                  <c:v>1908.2</c:v>
                </c:pt>
                <c:pt idx="4">
                  <c:v>1908.2</c:v>
                </c:pt>
                <c:pt idx="5">
                  <c:v>2970.5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A0B-4228-B627-ED0BE5B3007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муниципальные ценные бумаги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0A0B-4228-B627-ED0BE5B30072}"/>
              </c:ext>
            </c:extLst>
          </c:dPt>
          <c:cat>
            <c:strRef>
              <c:f>Лист1!$B$1:$G$1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Лист1!$B$3:$G$3</c:f>
              <c:numCache>
                <c:formatCode>#,##0.0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A0B-4228-B627-ED0BE5B3007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бюджетные кредиты</c:v>
                </c:pt>
              </c:strCache>
            </c:strRef>
          </c:tx>
          <c:spPr>
            <a:solidFill>
              <a:srgbClr val="91B4E2"/>
            </a:solidFill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0A0B-4228-B627-ED0BE5B3007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0A0B-4228-B627-ED0BE5B30072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0A0B-4228-B627-ED0BE5B30072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0A0B-4228-B627-ED0BE5B30072}"/>
              </c:ext>
            </c:extLst>
          </c:dPt>
          <c:cat>
            <c:strRef>
              <c:f>Лист1!$B$1:$G$1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Лист1!$B$4:$G$4</c:f>
              <c:numCache>
                <c:formatCode>#,##0.0</c:formatCode>
                <c:ptCount val="6"/>
                <c:pt idx="0">
                  <c:v>0</c:v>
                </c:pt>
                <c:pt idx="1">
                  <c:v>5311.8</c:v>
                </c:pt>
                <c:pt idx="2">
                  <c:v>5311.8</c:v>
                </c:pt>
                <c:pt idx="3">
                  <c:v>5311.8</c:v>
                </c:pt>
                <c:pt idx="4">
                  <c:v>5311.8</c:v>
                </c:pt>
                <c:pt idx="5">
                  <c:v>4249.5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A0B-4228-B627-ED0BE5B300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6"/>
        <c:shape val="cylinder"/>
        <c:axId val="79173504"/>
        <c:axId val="79175040"/>
        <c:axId val="0"/>
      </c:bar3DChart>
      <c:catAx>
        <c:axId val="79173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9175040"/>
        <c:crosses val="autoZero"/>
        <c:auto val="1"/>
        <c:lblAlgn val="ctr"/>
        <c:lblOffset val="100"/>
        <c:noMultiLvlLbl val="0"/>
      </c:catAx>
      <c:valAx>
        <c:axId val="7917504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79173504"/>
        <c:crosses val="autoZero"/>
        <c:crossBetween val="between"/>
      </c:valAx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77409796445381274"/>
          <c:y val="0"/>
          <c:w val="0.22450049385032195"/>
          <c:h val="0.84159510266937876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2267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09053948689527"/>
          <c:y val="0.28477963017379643"/>
          <c:w val="0.50994525550013214"/>
          <c:h val="0.8916641240157480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2">
                  <a:lumMod val="50000"/>
                </a:schemeClr>
              </a:solidFill>
            </a:ln>
          </c:spPr>
          <c:explosion val="6"/>
          <c:dPt>
            <c:idx val="0"/>
            <c:bubble3D val="0"/>
            <c:explosion val="5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1BDB-4A25-B6DA-B90DDDD3F514}"/>
              </c:ext>
            </c:extLst>
          </c:dPt>
          <c:dPt>
            <c:idx val="1"/>
            <c:bubble3D val="0"/>
            <c:spPr>
              <a:solidFill>
                <a:srgbClr val="91B4E2"/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1BDB-4A25-B6DA-B90DDDD3F514}"/>
              </c:ext>
            </c:extLst>
          </c:dPt>
          <c:dPt>
            <c:idx val="2"/>
            <c:bubble3D val="0"/>
            <c:explosion val="3"/>
            <c:spPr>
              <a:solidFill>
                <a:srgbClr val="6691C6"/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1BDB-4A25-B6DA-B90DDDD3F514}"/>
              </c:ext>
            </c:extLst>
          </c:dPt>
          <c:dPt>
            <c:idx val="3"/>
            <c:bubble3D val="0"/>
            <c:spPr>
              <a:solidFill>
                <a:srgbClr val="4070AA"/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1BDB-4A25-B6DA-B90DDDD3F514}"/>
              </c:ext>
            </c:extLst>
          </c:dPt>
          <c:dPt>
            <c:idx val="4"/>
            <c:bubble3D val="0"/>
            <c:spPr>
              <a:solidFill>
                <a:srgbClr val="335885"/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9-1BDB-4A25-B6DA-B90DDDD3F514}"/>
              </c:ext>
            </c:extLst>
          </c:dPt>
          <c:dPt>
            <c:idx val="5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B-1BDB-4A25-B6DA-B90DDDD3F514}"/>
              </c:ext>
            </c:extLst>
          </c:dPt>
          <c:cat>
            <c:strRef>
              <c:f>Лист1!$A$2:$A$8</c:f>
              <c:strCache>
                <c:ptCount val="7"/>
                <c:pt idx="0">
                  <c:v>образовательный процесс</c:v>
                </c:pt>
                <c:pt idx="1">
                  <c:v>дорожное хозяйство</c:v>
                </c:pt>
                <c:pt idx="2">
                  <c:v>строительство, реконструкция социальных объектов</c:v>
                </c:pt>
                <c:pt idx="3">
                  <c:v>прочие доходы</c:v>
                </c:pt>
                <c:pt idx="4">
                  <c:v>дотация</c:v>
                </c:pt>
                <c:pt idx="5">
                  <c:v>налоговые доходы</c:v>
                </c:pt>
                <c:pt idx="6">
                  <c:v>неналоговые доходы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6.2</c:v>
                </c:pt>
                <c:pt idx="1">
                  <c:v>3.9</c:v>
                </c:pt>
                <c:pt idx="2">
                  <c:v>4.9000000000000004</c:v>
                </c:pt>
                <c:pt idx="3">
                  <c:v>8.1999999999999993</c:v>
                </c:pt>
                <c:pt idx="4">
                  <c:v>1.7</c:v>
                </c:pt>
                <c:pt idx="5">
                  <c:v>6.5</c:v>
                </c:pt>
                <c:pt idx="6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BDB-4A25-B6DA-B90DDDD3F5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09053948689527"/>
          <c:y val="0.28169676626179674"/>
          <c:w val="0.53588281694672468"/>
          <c:h val="0.5197839643693287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2">
                  <a:lumMod val="10000"/>
                </a:schemeClr>
              </a:solidFill>
            </a:ln>
          </c:spPr>
          <c:explosion val="7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0B99-4F7C-9529-16A39CEFDAB3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0B99-4F7C-9529-16A39CEFDAB3}"/>
              </c:ext>
            </c:extLst>
          </c:dPt>
          <c:dPt>
            <c:idx val="2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0B99-4F7C-9529-16A39CEFDAB3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0B99-4F7C-9529-16A39CEFDAB3}"/>
              </c:ext>
            </c:extLst>
          </c:dPt>
          <c:dPt>
            <c:idx val="4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9-0B99-4F7C-9529-16A39CEFDAB3}"/>
              </c:ext>
            </c:extLst>
          </c:dPt>
          <c:dPt>
            <c:idx val="5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B-0B99-4F7C-9529-16A39CEFDAB3}"/>
              </c:ext>
            </c:extLst>
          </c:dPt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Земельный налог</c:v>
                </c:pt>
                <c:pt idx="2">
                  <c:v>УСНО</c:v>
                </c:pt>
                <c:pt idx="3">
                  <c:v>НИФЛ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4812</c:v>
                </c:pt>
                <c:pt idx="1">
                  <c:v>657</c:v>
                </c:pt>
                <c:pt idx="2">
                  <c:v>257</c:v>
                </c:pt>
                <c:pt idx="3">
                  <c:v>235</c:v>
                </c:pt>
                <c:pt idx="4">
                  <c:v>511.87970000000041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B99-4F7C-9529-16A39CEFDA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037943606662337E-4"/>
          <c:y val="6.4335720208890224E-2"/>
          <c:w val="0.96478987279112849"/>
          <c:h val="0.768941971566309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на 2022 год </c:v>
                </c:pt>
              </c:strCache>
            </c:strRef>
          </c:tx>
          <c:spPr>
            <a:solidFill>
              <a:srgbClr val="6599D9"/>
            </a:solidFill>
            <a:ln>
              <a:solidFill>
                <a:schemeClr val="bg2">
                  <a:lumMod val="1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3B7-4B24-B27E-BFEB39A233C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3B7-4B24-B27E-BFEB39A233CE}"/>
              </c:ext>
            </c:extLst>
          </c:dPt>
          <c:dLbls>
            <c:dLbl>
              <c:idx val="0"/>
              <c:layout>
                <c:manualLayout>
                  <c:x val="-3.0247803342596633E-3"/>
                  <c:y val="7.578322013561005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637,5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B7-4B24-B27E-BFEB39A233CE}"/>
                </c:ext>
              </c:extLst>
            </c:dLbl>
            <c:dLbl>
              <c:idx val="1"/>
              <c:layout>
                <c:manualLayout>
                  <c:x val="0"/>
                  <c:y val="4.69936809100699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B7-4B24-B27E-BFEB39A233CE}"/>
                </c:ext>
              </c:extLst>
            </c:dLbl>
            <c:dLbl>
              <c:idx val="2"/>
              <c:layout>
                <c:manualLayout>
                  <c:x val="0"/>
                  <c:y val="8.53497908923031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3B7-4B24-B27E-BFEB39A233CE}"/>
                </c:ext>
              </c:extLst>
            </c:dLbl>
            <c:dLbl>
              <c:idx val="3"/>
              <c:layout>
                <c:manualLayout>
                  <c:x val="-1.5123901671298312E-3"/>
                  <c:y val="5.279697500635880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B7-4B24-B27E-BFEB39A233CE}"/>
                </c:ext>
              </c:extLst>
            </c:dLbl>
            <c:dLbl>
              <c:idx val="4"/>
              <c:layout>
                <c:manualLayout>
                  <c:x val="0"/>
                  <c:y val="7.682804945966722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3B7-4B24-B27E-BFEB39A233CE}"/>
                </c:ext>
              </c:extLst>
            </c:dLbl>
            <c:dLbl>
              <c:idx val="5"/>
              <c:layout>
                <c:manualLayout>
                  <c:x val="-3.0247803342596624E-3"/>
                  <c:y val="1.08643338763924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3B7-4B24-B27E-BFEB39A233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Земельный налог         </c:v>
                </c:pt>
                <c:pt idx="2">
                  <c:v>УСН</c:v>
                </c:pt>
                <c:pt idx="3">
                  <c:v>НИФЛ</c:v>
                </c:pt>
                <c:pt idx="4">
                  <c:v>ПСН</c:v>
                </c:pt>
                <c:pt idx="5">
                  <c:v>Госпошлина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 formatCode="0.0">
                  <c:v>4637.5</c:v>
                </c:pt>
                <c:pt idx="1">
                  <c:v>649.6</c:v>
                </c:pt>
                <c:pt idx="2">
                  <c:v>254</c:v>
                </c:pt>
                <c:pt idx="3">
                  <c:v>228.6</c:v>
                </c:pt>
                <c:pt idx="4">
                  <c:v>200.5</c:v>
                </c:pt>
                <c:pt idx="5">
                  <c:v>201.9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3B7-4B24-B27E-BFEB39A233C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2022 года</c:v>
                </c:pt>
              </c:strCache>
            </c:strRef>
          </c:tx>
          <c:spPr>
            <a:solidFill>
              <a:srgbClr val="1B3F6B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9.0743410027789868E-3"/>
                  <c:y val="4.24456003229988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4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812,2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3B7-4B24-B27E-BFEB39A233CE}"/>
                </c:ext>
              </c:extLst>
            </c:dLbl>
            <c:dLbl>
              <c:idx val="1"/>
              <c:layout>
                <c:manualLayout>
                  <c:x val="0"/>
                  <c:y val="8.194818592099577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3B7-4B24-B27E-BFEB39A233CE}"/>
                </c:ext>
              </c:extLst>
            </c:dLbl>
            <c:dLbl>
              <c:idx val="2"/>
              <c:layout>
                <c:manualLayout>
                  <c:x val="-1.5123901671298312E-3"/>
                  <c:y val="5.904467614545915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3B7-4B24-B27E-BFEB39A233CE}"/>
                </c:ext>
              </c:extLst>
            </c:dLbl>
            <c:dLbl>
              <c:idx val="3"/>
              <c:layout>
                <c:manualLayout>
                  <c:x val="0"/>
                  <c:y val="9.12783699527888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3B7-4B24-B27E-BFEB39A233CE}"/>
                </c:ext>
              </c:extLst>
            </c:dLbl>
            <c:dLbl>
              <c:idx val="4"/>
              <c:layout>
                <c:manualLayout>
                  <c:x val="0"/>
                  <c:y val="5.577781160734462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3B7-4B24-B27E-BFEB39A233CE}"/>
                </c:ext>
              </c:extLst>
            </c:dLbl>
            <c:dLbl>
              <c:idx val="5"/>
              <c:layout>
                <c:manualLayout>
                  <c:x val="0"/>
                  <c:y val="1.10437514005913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3B7-4B24-B27E-BFEB39A233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Земельный налог         </c:v>
                </c:pt>
                <c:pt idx="2">
                  <c:v>УСН</c:v>
                </c:pt>
                <c:pt idx="3">
                  <c:v>НИФЛ</c:v>
                </c:pt>
                <c:pt idx="4">
                  <c:v>ПСН</c:v>
                </c:pt>
                <c:pt idx="5">
                  <c:v>Госпошлина</c:v>
                </c:pt>
              </c:strCache>
            </c:strRef>
          </c:cat>
          <c:val>
            <c:numRef>
              <c:f>Лист1!$C$2:$C$7</c:f>
              <c:numCache>
                <c:formatCode>#,##0.0</c:formatCode>
                <c:ptCount val="6"/>
                <c:pt idx="0" formatCode="0.0">
                  <c:v>4812.2</c:v>
                </c:pt>
                <c:pt idx="1">
                  <c:v>657.3</c:v>
                </c:pt>
                <c:pt idx="2">
                  <c:v>256.8</c:v>
                </c:pt>
                <c:pt idx="3">
                  <c:v>235.2</c:v>
                </c:pt>
                <c:pt idx="4">
                  <c:v>207.5</c:v>
                </c:pt>
                <c:pt idx="5">
                  <c:v>203.3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3B7-4B24-B27E-BFEB39A233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axId val="92269952"/>
        <c:axId val="96019584"/>
      </c:barChart>
      <c:catAx>
        <c:axId val="92269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800" b="1" baseline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6019584"/>
        <c:crosses val="autoZero"/>
        <c:auto val="1"/>
        <c:lblAlgn val="ctr"/>
        <c:lblOffset val="100"/>
        <c:noMultiLvlLbl val="0"/>
      </c:catAx>
      <c:valAx>
        <c:axId val="9601958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92269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816816816816817E-2"/>
          <c:y val="8.1263659059059596E-3"/>
          <c:w val="0.98179485948402789"/>
          <c:h val="0.721669480735677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Бюджетные организации и органы власти, 104,9%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B10-43B8-ABE2-6BF2EC88A290}"/>
              </c:ext>
            </c:extLst>
          </c:dPt>
          <c:dPt>
            <c:idx val="1"/>
            <c:invertIfNegative val="0"/>
            <c:bubble3D val="0"/>
            <c:spPr>
              <a:solidFill>
                <a:srgbClr val="17375E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FB10-43B8-ABE2-6BF2EC88A29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#\ ##0.0</c:formatCode>
                <c:ptCount val="2"/>
                <c:pt idx="0">
                  <c:v>7333.2</c:v>
                </c:pt>
                <c:pt idx="1">
                  <c:v>7696.1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10-43B8-ABE2-6BF2EC88A29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Коммерческие структуры, ИП и физ.лица, 120,3%</c:v>
                </c:pt>
              </c:strCache>
            </c:strRef>
          </c:tx>
          <c:spPr>
            <a:solidFill>
              <a:srgbClr val="6599D9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#\ ##0.0</c:formatCode>
                <c:ptCount val="2"/>
                <c:pt idx="0">
                  <c:v>14178.3</c:v>
                </c:pt>
                <c:pt idx="1">
                  <c:v>17064.5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B10-43B8-ABE2-6BF2EC88A29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Иностранные граждане на основе патента, 145,3%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3.888108581021967E-3"/>
                  <c:y val="-3.3336599771063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B10-43B8-ABE2-6BF2EC88A290}"/>
                </c:ext>
              </c:extLst>
            </c:dLbl>
            <c:dLbl>
              <c:idx val="1"/>
              <c:layout>
                <c:manualLayout>
                  <c:x val="6.6134165661724713E-3"/>
                  <c:y val="-3.1935415108276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B10-43B8-ABE2-6BF2EC88A2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147.19999999999999</c:v>
                </c:pt>
                <c:pt idx="1">
                  <c:v>213.9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B10-43B8-ABE2-6BF2EC88A2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100853632"/>
        <c:axId val="100855168"/>
      </c:barChart>
      <c:catAx>
        <c:axId val="100853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0855168"/>
        <c:crosses val="autoZero"/>
        <c:auto val="1"/>
        <c:lblAlgn val="ctr"/>
        <c:lblOffset val="100"/>
        <c:noMultiLvlLbl val="0"/>
      </c:catAx>
      <c:valAx>
        <c:axId val="100855168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extTo"/>
        <c:crossAx val="1008536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1382046721251311"/>
          <c:w val="1"/>
          <c:h val="0.14726256709830554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2">
                  <a:lumMod val="1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599D9"/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4FDC-4B0B-A649-E3990851A27E}"/>
              </c:ext>
            </c:extLst>
          </c:dPt>
          <c:dPt>
            <c:idx val="1"/>
            <c:invertIfNegative val="0"/>
            <c:bubble3D val="0"/>
            <c:spPr>
              <a:solidFill>
                <a:srgbClr val="1B3F6B"/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4FDC-4B0B-A649-E3990851A27E}"/>
              </c:ext>
            </c:extLst>
          </c:dPt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875</c:v>
                </c:pt>
                <c:pt idx="1">
                  <c:v>657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FDC-4B0B-A649-E3990851A2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51832064"/>
        <c:axId val="151833600"/>
      </c:barChart>
      <c:catAx>
        <c:axId val="151832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1833600"/>
        <c:crosses val="autoZero"/>
        <c:auto val="1"/>
        <c:lblAlgn val="ctr"/>
        <c:lblOffset val="100"/>
        <c:noMultiLvlLbl val="0"/>
      </c:catAx>
      <c:valAx>
        <c:axId val="1518336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1832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265828446962318E-2"/>
          <c:y val="0"/>
          <c:w val="0.92617931451390245"/>
          <c:h val="0.815285656422196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2">
                  <a:lumMod val="1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599D9"/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A0B-4D6A-AB03-A056E9D812E1}"/>
              </c:ext>
            </c:extLst>
          </c:dPt>
          <c:dPt>
            <c:idx val="1"/>
            <c:invertIfNegative val="0"/>
            <c:bubble3D val="0"/>
            <c:spPr>
              <a:solidFill>
                <a:srgbClr val="17375E"/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2A0B-4D6A-AB03-A056E9D812E1}"/>
              </c:ext>
            </c:extLst>
          </c:dPt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220</c:v>
                </c:pt>
                <c:pt idx="1">
                  <c:v>257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A0B-4D6A-AB03-A056E9D812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26350720"/>
        <c:axId val="26686592"/>
      </c:barChart>
      <c:catAx>
        <c:axId val="26350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6686592"/>
        <c:crosses val="autoZero"/>
        <c:auto val="1"/>
        <c:lblAlgn val="ctr"/>
        <c:lblOffset val="100"/>
        <c:noMultiLvlLbl val="0"/>
      </c:catAx>
      <c:valAx>
        <c:axId val="26686592"/>
        <c:scaling>
          <c:orientation val="minMax"/>
          <c:max val="260"/>
        </c:scaling>
        <c:delete val="1"/>
        <c:axPos val="l"/>
        <c:numFmt formatCode="General" sourceLinked="1"/>
        <c:majorTickMark val="out"/>
        <c:minorTickMark val="none"/>
        <c:tickLblPos val="nextTo"/>
        <c:crossAx val="26350720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0342743048795E-2"/>
          <c:y val="6.6014676769991038E-2"/>
          <c:w val="0.92617931451390245"/>
          <c:h val="0.734036823474515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2">
                  <a:lumMod val="5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01C7-451E-99D6-418E8A8DC550}"/>
              </c:ext>
            </c:extLst>
          </c:dPt>
          <c:dPt>
            <c:idx val="1"/>
            <c:invertIfNegative val="0"/>
            <c:bubble3D val="0"/>
            <c:spPr>
              <a:solidFill>
                <a:srgbClr val="213F69"/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01C7-451E-99D6-418E8A8DC550}"/>
              </c:ext>
            </c:extLst>
          </c:dPt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191</c:v>
                </c:pt>
                <c:pt idx="1">
                  <c:v>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C7-451E-99D6-418E8A8DC5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98677504"/>
        <c:axId val="100814848"/>
      </c:barChart>
      <c:catAx>
        <c:axId val="98677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0814848"/>
        <c:crosses val="autoZero"/>
        <c:auto val="1"/>
        <c:lblAlgn val="ctr"/>
        <c:lblOffset val="100"/>
        <c:noMultiLvlLbl val="0"/>
      </c:catAx>
      <c:valAx>
        <c:axId val="100814848"/>
        <c:scaling>
          <c:orientation val="minMax"/>
          <c:max val="210"/>
        </c:scaling>
        <c:delete val="1"/>
        <c:axPos val="l"/>
        <c:numFmt formatCode="0" sourceLinked="1"/>
        <c:majorTickMark val="out"/>
        <c:minorTickMark val="none"/>
        <c:tickLblPos val="nextTo"/>
        <c:crossAx val="98677504"/>
        <c:crosses val="autoZero"/>
        <c:crossBetween val="between"/>
        <c:majorUnit val="8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0342743048795E-2"/>
          <c:y val="0"/>
          <c:w val="0.92617931451390245"/>
          <c:h val="0.815285656422196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2">
                  <a:lumMod val="1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599D9"/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BA29-4E6A-9EA1-F6711DE139C8}"/>
              </c:ext>
            </c:extLst>
          </c:dPt>
          <c:dPt>
            <c:idx val="1"/>
            <c:invertIfNegative val="0"/>
            <c:bubble3D val="0"/>
            <c:spPr>
              <a:solidFill>
                <a:srgbClr val="1B3F6B"/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BA29-4E6A-9EA1-F6711DE139C8}"/>
              </c:ext>
            </c:extLst>
          </c:dPt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692</c:v>
                </c:pt>
                <c:pt idx="1">
                  <c:v>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A29-4E6A-9EA1-F6711DE139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21066624"/>
        <c:axId val="121068160"/>
      </c:barChart>
      <c:catAx>
        <c:axId val="121066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1068160"/>
        <c:crosses val="autoZero"/>
        <c:auto val="1"/>
        <c:lblAlgn val="ctr"/>
        <c:lblOffset val="100"/>
        <c:noMultiLvlLbl val="0"/>
      </c:catAx>
      <c:valAx>
        <c:axId val="121068160"/>
        <c:scaling>
          <c:orientation val="minMax"/>
          <c:max val="700"/>
        </c:scaling>
        <c:delete val="1"/>
        <c:axPos val="l"/>
        <c:numFmt formatCode="General" sourceLinked="1"/>
        <c:majorTickMark val="out"/>
        <c:minorTickMark val="none"/>
        <c:tickLblPos val="nextTo"/>
        <c:crossAx val="121066624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0.27919</cdr:x>
      <cdr:y>0.5575</cdr:y>
    </cdr:from>
    <cdr:to>
      <cdr:x>0.36115</cdr:x>
      <cdr:y>0.66587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448354" y="2592288"/>
          <a:ext cx="72003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0.50024</cdr:x>
      <cdr:y>0.63462</cdr:y>
    </cdr:from>
    <cdr:to>
      <cdr:x>0.5817</cdr:x>
      <cdr:y>0.743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392525" y="2952328"/>
          <a:ext cx="72003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0.56812</cdr:x>
      <cdr:y>0</cdr:y>
    </cdr:from>
    <cdr:to>
      <cdr:x>0.66695</cdr:x>
      <cdr:y>0.08622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5256584" y="0"/>
          <a:ext cx="914400" cy="459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0.63519</cdr:y>
    </cdr:from>
    <cdr:to>
      <cdr:x>0.09009</cdr:x>
      <cdr:y>0.73038</cdr:y>
    </cdr:to>
    <cdr:sp macro="" textlink="">
      <cdr:nvSpPr>
        <cdr:cNvPr id="48" name="Прямоугольник 47"/>
        <cdr:cNvSpPr/>
      </cdr:nvSpPr>
      <cdr:spPr>
        <a:xfrm xmlns:a="http://schemas.openxmlformats.org/drawingml/2006/main">
          <a:off x="0" y="2593843"/>
          <a:ext cx="700268" cy="38874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0.06886</cdr:x>
      <cdr:y>0.11241</cdr:y>
    </cdr:from>
    <cdr:to>
      <cdr:x>0.10315</cdr:x>
      <cdr:y>0.17974</cdr:y>
    </cdr:to>
    <cdr:sp macro="" textlink="">
      <cdr:nvSpPr>
        <cdr:cNvPr id="3" name="TextBox 2"/>
        <cdr:cNvSpPr txBox="1"/>
      </cdr:nvSpPr>
      <cdr:spPr>
        <a:xfrm xmlns:a="http://schemas.openxmlformats.org/drawingml/2006/main" flipH="1" flipV="1">
          <a:off x="624004" y="543749"/>
          <a:ext cx="310721" cy="3257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0.60788</cdr:x>
      <cdr:y>0.42417</cdr:y>
    </cdr:from>
    <cdr:to>
      <cdr:x>0.85778</cdr:x>
      <cdr:y>0.68586</cdr:y>
    </cdr:to>
    <cdr:sp macro="" textlink="">
      <cdr:nvSpPr>
        <cdr:cNvPr id="2" name="TextBox 25"/>
        <cdr:cNvSpPr txBox="1"/>
      </cdr:nvSpPr>
      <cdr:spPr>
        <a:xfrm xmlns:a="http://schemas.openxmlformats.org/drawingml/2006/main">
          <a:off x="2300748" y="748298"/>
          <a:ext cx="945834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4 762</a:t>
          </a:r>
          <a:endParaRPr lang="ru-RU" sz="2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0.27919</cdr:x>
      <cdr:y>0.5575</cdr:y>
    </cdr:from>
    <cdr:to>
      <cdr:x>0.36115</cdr:x>
      <cdr:y>0.66587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448354" y="2592288"/>
          <a:ext cx="72003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0.50024</cdr:x>
      <cdr:y>0.63462</cdr:y>
    </cdr:from>
    <cdr:to>
      <cdr:x>0.5817</cdr:x>
      <cdr:y>0.743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392525" y="2952328"/>
          <a:ext cx="72003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0.37356</cdr:x>
      <cdr:y>0.08108</cdr:y>
    </cdr:from>
    <cdr:to>
      <cdr:x>0.47239</cdr:x>
      <cdr:y>0.25268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3456384" y="43204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0.56812</cdr:x>
      <cdr:y>0</cdr:y>
    </cdr:from>
    <cdr:to>
      <cdr:x>0.66695</cdr:x>
      <cdr:y>0.08622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5256584" y="0"/>
          <a:ext cx="914400" cy="459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</cdr:y>
    </cdr:from>
    <cdr:to>
      <cdr:x>0.09883</cdr:x>
      <cdr:y>0.1716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0" y="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0.44834</cdr:x>
      <cdr:y>0.20481</cdr:y>
    </cdr:from>
    <cdr:to>
      <cdr:x>0.51106</cdr:x>
      <cdr:y>0.27519</cdr:y>
    </cdr:to>
    <cdr:sp macro="" textlink="">
      <cdr:nvSpPr>
        <cdr:cNvPr id="40" name="TextBox 1"/>
        <cdr:cNvSpPr txBox="1"/>
      </cdr:nvSpPr>
      <cdr:spPr>
        <a:xfrm xmlns:a="http://schemas.openxmlformats.org/drawingml/2006/main">
          <a:off x="5687708" y="1034514"/>
          <a:ext cx="795668" cy="3554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5311,8</a:t>
          </a:r>
          <a:endParaRPr lang="ru-RU" sz="13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0.56247</cdr:x>
      <cdr:y>0.20442</cdr:y>
    </cdr:from>
    <cdr:to>
      <cdr:x>0.61872</cdr:x>
      <cdr:y>0.27707</cdr:y>
    </cdr:to>
    <cdr:sp macro="" textlink="">
      <cdr:nvSpPr>
        <cdr:cNvPr id="42" name="TextBox 1"/>
        <cdr:cNvSpPr txBox="1"/>
      </cdr:nvSpPr>
      <cdr:spPr>
        <a:xfrm xmlns:a="http://schemas.openxmlformats.org/drawingml/2006/main">
          <a:off x="5096788" y="737515"/>
          <a:ext cx="509707" cy="2621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5311,8</a:t>
          </a:r>
          <a:endParaRPr lang="ru-RU" sz="13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0.33657</cdr:x>
      <cdr:y>0.20921</cdr:y>
    </cdr:from>
    <cdr:to>
      <cdr:x>0.39822</cdr:x>
      <cdr:y>0.27263</cdr:y>
    </cdr:to>
    <cdr:sp macro="" textlink="">
      <cdr:nvSpPr>
        <cdr:cNvPr id="44" name="TextBox 1"/>
        <cdr:cNvSpPr txBox="1"/>
      </cdr:nvSpPr>
      <cdr:spPr>
        <a:xfrm xmlns:a="http://schemas.openxmlformats.org/drawingml/2006/main">
          <a:off x="3049831" y="754797"/>
          <a:ext cx="558639" cy="2288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5311,8</a:t>
          </a:r>
          <a:endParaRPr lang="ru-RU" sz="13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0.08277</cdr:x>
      <cdr:y>0.39101</cdr:y>
    </cdr:from>
    <cdr:to>
      <cdr:x>0.12558</cdr:x>
      <cdr:y>0.68666</cdr:y>
    </cdr:to>
    <cdr:sp macro="" textlink="">
      <cdr:nvSpPr>
        <cdr:cNvPr id="48" name="Прямоугольник 47"/>
        <cdr:cNvSpPr/>
      </cdr:nvSpPr>
      <cdr:spPr>
        <a:xfrm xmlns:a="http://schemas.openxmlformats.org/drawingml/2006/main" rot="16200000">
          <a:off x="410646" y="1750070"/>
          <a:ext cx="1066640" cy="38792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7 220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0.19031</cdr:x>
      <cdr:y>0.41197</cdr:y>
    </cdr:from>
    <cdr:to>
      <cdr:x>0.22179</cdr:x>
      <cdr:y>0.67196</cdr:y>
    </cdr:to>
    <cdr:sp macro="" textlink="">
      <cdr:nvSpPr>
        <cdr:cNvPr id="55" name="Прямоугольник 54"/>
        <cdr:cNvSpPr/>
      </cdr:nvSpPr>
      <cdr:spPr>
        <a:xfrm xmlns:a="http://schemas.openxmlformats.org/drawingml/2006/main" rot="16200000">
          <a:off x="1398079" y="1812702"/>
          <a:ext cx="938003" cy="2852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7 220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0.40728</cdr:x>
      <cdr:y>0.40125</cdr:y>
    </cdr:from>
    <cdr:to>
      <cdr:x>0.44378</cdr:x>
      <cdr:y>0.67312</cdr:y>
    </cdr:to>
    <cdr:sp macro="" textlink="">
      <cdr:nvSpPr>
        <cdr:cNvPr id="56" name="Прямоугольник 55"/>
        <cdr:cNvSpPr/>
      </cdr:nvSpPr>
      <cdr:spPr>
        <a:xfrm xmlns:a="http://schemas.openxmlformats.org/drawingml/2006/main" rot="16200000">
          <a:off x="3365516" y="1772711"/>
          <a:ext cx="980862" cy="33074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7 220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0.6728</cdr:x>
      <cdr:y>0.20186</cdr:y>
    </cdr:from>
    <cdr:to>
      <cdr:x>0.73394</cdr:x>
      <cdr:y>0.27451</cdr:y>
    </cdr:to>
    <cdr:sp macro="" textlink="">
      <cdr:nvSpPr>
        <cdr:cNvPr id="46" name="TextBox 1"/>
        <cdr:cNvSpPr txBox="1"/>
      </cdr:nvSpPr>
      <cdr:spPr>
        <a:xfrm xmlns:a="http://schemas.openxmlformats.org/drawingml/2006/main">
          <a:off x="6096577" y="728279"/>
          <a:ext cx="554017" cy="2621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4249,5</a:t>
          </a:r>
          <a:endParaRPr lang="ru-RU" sz="13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0.06886</cdr:x>
      <cdr:y>0.11241</cdr:y>
    </cdr:from>
    <cdr:to>
      <cdr:x>0.10315</cdr:x>
      <cdr:y>0.17974</cdr:y>
    </cdr:to>
    <cdr:sp macro="" textlink="">
      <cdr:nvSpPr>
        <cdr:cNvPr id="3" name="TextBox 2"/>
        <cdr:cNvSpPr txBox="1"/>
      </cdr:nvSpPr>
      <cdr:spPr>
        <a:xfrm xmlns:a="http://schemas.openxmlformats.org/drawingml/2006/main" flipH="1" flipV="1">
          <a:off x="624004" y="543749"/>
          <a:ext cx="310721" cy="3257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0.6291</cdr:x>
      <cdr:y>0.40738</cdr:y>
    </cdr:from>
    <cdr:to>
      <cdr:x>0.66058</cdr:x>
      <cdr:y>0.66736</cdr:y>
    </cdr:to>
    <cdr:sp macro="" textlink="">
      <cdr:nvSpPr>
        <cdr:cNvPr id="21" name="Прямоугольник 20"/>
        <cdr:cNvSpPr/>
      </cdr:nvSpPr>
      <cdr:spPr>
        <a:xfrm xmlns:a="http://schemas.openxmlformats.org/drawingml/2006/main" rot="16200000">
          <a:off x="5374236" y="1796125"/>
          <a:ext cx="937967" cy="2852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7 220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0.06014</cdr:x>
      <cdr:y>0.06805</cdr:y>
    </cdr:from>
    <cdr:to>
      <cdr:x>0.10413</cdr:x>
      <cdr:y>0.87492</cdr:y>
    </cdr:to>
    <cdr:sp macro="" textlink="">
      <cdr:nvSpPr>
        <cdr:cNvPr id="2" name="Левая фигурная скобка 1"/>
        <cdr:cNvSpPr/>
      </cdr:nvSpPr>
      <cdr:spPr>
        <a:xfrm xmlns:a="http://schemas.openxmlformats.org/drawingml/2006/main">
          <a:off x="544980" y="245516"/>
          <a:ext cx="398614" cy="2911060"/>
        </a:xfrm>
        <a:prstGeom xmlns:a="http://schemas.openxmlformats.org/drawingml/2006/main" prst="leftBrace">
          <a:avLst>
            <a:gd name="adj1" fmla="val 8333"/>
            <a:gd name="adj2" fmla="val 48951"/>
          </a:avLst>
        </a:prstGeom>
        <a:ln xmlns:a="http://schemas.openxmlformats.org/drawingml/2006/main" w="28575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0.14826</cdr:y>
    </cdr:from>
    <cdr:to>
      <cdr:x>0.07208</cdr:x>
      <cdr:y>0.61872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0" y="748881"/>
          <a:ext cx="914400" cy="23762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0.22228</cdr:x>
      <cdr:y>0.53748</cdr:y>
    </cdr:from>
    <cdr:to>
      <cdr:x>0.32153</cdr:x>
      <cdr:y>0.6161</cdr:y>
    </cdr:to>
    <cdr:sp macro="" textlink="">
      <cdr:nvSpPr>
        <cdr:cNvPr id="2" name="TextBox 37"/>
        <cdr:cNvSpPr txBox="1"/>
      </cdr:nvSpPr>
      <cdr:spPr>
        <a:xfrm xmlns:a="http://schemas.openxmlformats.org/drawingml/2006/main">
          <a:off x="1414876" y="3156032"/>
          <a:ext cx="631755" cy="4616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1,7</a:t>
          </a:r>
          <a:endParaRPr lang="ru-RU" sz="2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0.5612</cdr:y>
    </cdr:from>
    <cdr:to>
      <cdr:x>0.26673</cdr:x>
      <cdr:y>0.6241</cdr:y>
    </cdr:to>
    <cdr:sp macro="" textlink="">
      <cdr:nvSpPr>
        <cdr:cNvPr id="3" name="TextBox 44"/>
        <cdr:cNvSpPr txBox="1"/>
      </cdr:nvSpPr>
      <cdr:spPr>
        <a:xfrm xmlns:a="http://schemas.openxmlformats.org/drawingml/2006/main">
          <a:off x="0" y="3295316"/>
          <a:ext cx="1697814" cy="36934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Дотация</a:t>
          </a:r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0.05948</cdr:x>
      <cdr:y>0.45879</cdr:y>
    </cdr:from>
    <cdr:to>
      <cdr:x>0.23147</cdr:x>
      <cdr:y>0.52914</cdr:y>
    </cdr:to>
    <cdr:sp macro="" textlink="">
      <cdr:nvSpPr>
        <cdr:cNvPr id="2" name="TextBox 38"/>
        <cdr:cNvSpPr txBox="1"/>
      </cdr:nvSpPr>
      <cdr:spPr>
        <a:xfrm xmlns:a="http://schemas.openxmlformats.org/drawingml/2006/main">
          <a:off x="378584" y="3010795"/>
          <a:ext cx="1094766" cy="46166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10%</a:t>
          </a:r>
          <a:endParaRPr lang="ru-RU" sz="24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0.22781</cdr:x>
      <cdr:y>0.27118</cdr:y>
    </cdr:from>
    <cdr:to>
      <cdr:x>0.36208</cdr:x>
      <cdr:y>0.34153</cdr:y>
    </cdr:to>
    <cdr:sp macro="" textlink="">
      <cdr:nvSpPr>
        <cdr:cNvPr id="3" name="TextBox 38"/>
        <cdr:cNvSpPr txBox="1"/>
      </cdr:nvSpPr>
      <cdr:spPr>
        <a:xfrm xmlns:a="http://schemas.openxmlformats.org/drawingml/2006/main">
          <a:off x="1450099" y="1779589"/>
          <a:ext cx="854667" cy="46166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4%</a:t>
          </a:r>
          <a:endParaRPr lang="ru-RU" sz="24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0.46506</cdr:x>
      <cdr:y>0.19729</cdr:y>
    </cdr:from>
    <cdr:to>
      <cdr:x>0.59933</cdr:x>
      <cdr:y>0.26764</cdr:y>
    </cdr:to>
    <cdr:sp macro="" textlink="">
      <cdr:nvSpPr>
        <cdr:cNvPr id="4" name="TextBox 38"/>
        <cdr:cNvSpPr txBox="1"/>
      </cdr:nvSpPr>
      <cdr:spPr>
        <a:xfrm xmlns:a="http://schemas.openxmlformats.org/drawingml/2006/main">
          <a:off x="2960218" y="1294690"/>
          <a:ext cx="854667" cy="46166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sz="2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24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0.34952</cdr:x>
      <cdr:y>0.59236</cdr:y>
    </cdr:from>
    <cdr:to>
      <cdr:x>0.49388</cdr:x>
      <cdr:y>0.71308</cdr:y>
    </cdr:to>
    <cdr:sp macro="" textlink="">
      <cdr:nvSpPr>
        <cdr:cNvPr id="5" name="TextBox 6"/>
        <cdr:cNvSpPr txBox="1"/>
      </cdr:nvSpPr>
      <cdr:spPr>
        <a:xfrm xmlns:a="http://schemas.openxmlformats.org/drawingml/2006/main">
          <a:off x="2935065" y="2505901"/>
          <a:ext cx="1212235" cy="51068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9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+1,1</a:t>
          </a:r>
          <a:r>
            <a:rPr lang="ru-RU" sz="2900" b="1" baseline="30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2900" b="1" baseline="300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0.51355</cdr:x>
      <cdr:y>0.58758</cdr:y>
    </cdr:from>
    <cdr:to>
      <cdr:x>0.6579</cdr:x>
      <cdr:y>0.7149</cdr:y>
    </cdr:to>
    <cdr:sp macro="" textlink="">
      <cdr:nvSpPr>
        <cdr:cNvPr id="6" name="TextBox 6"/>
        <cdr:cNvSpPr txBox="1"/>
      </cdr:nvSpPr>
      <cdr:spPr>
        <a:xfrm xmlns:a="http://schemas.openxmlformats.org/drawingml/2006/main">
          <a:off x="4312440" y="2485675"/>
          <a:ext cx="1212151" cy="53860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9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+2,9</a:t>
          </a:r>
          <a:r>
            <a:rPr lang="ru-RU" sz="2900" b="1" baseline="30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2900" b="1" baseline="300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0.66057</cdr:x>
      <cdr:y>0.58576</cdr:y>
    </cdr:from>
    <cdr:to>
      <cdr:x>0.80492</cdr:x>
      <cdr:y>0.71308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546986" y="2477980"/>
          <a:ext cx="1212150" cy="53860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9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+3,5</a:t>
          </a:r>
          <a:r>
            <a:rPr lang="ru-RU" sz="2900" b="1" baseline="30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2900" b="1" baseline="300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0.82576</cdr:x>
      <cdr:y>0.58576</cdr:y>
    </cdr:from>
    <cdr:to>
      <cdr:x>0.97011</cdr:x>
      <cdr:y>0.71308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6934135" y="2477981"/>
          <a:ext cx="1212151" cy="53860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9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+0,7</a:t>
          </a:r>
          <a:r>
            <a:rPr lang="ru-RU" sz="2900" b="1" baseline="30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2900" b="1" baseline="300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0.01971</cdr:x>
      <cdr:y>0.02949</cdr:y>
    </cdr:from>
    <cdr:to>
      <cdr:x>0.16407</cdr:x>
      <cdr:y>0.15681</cdr:y>
    </cdr:to>
    <cdr:sp macro="" textlink="">
      <cdr:nvSpPr>
        <cdr:cNvPr id="9" name="TextBox 6"/>
        <cdr:cNvSpPr txBox="1"/>
      </cdr:nvSpPr>
      <cdr:spPr>
        <a:xfrm xmlns:a="http://schemas.openxmlformats.org/drawingml/2006/main">
          <a:off x="165519" y="124745"/>
          <a:ext cx="1212235" cy="53860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9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</a:t>
          </a:r>
          <a:r>
            <a:rPr lang="en-US" sz="29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3,8</a:t>
          </a:r>
          <a:r>
            <a:rPr lang="ru-RU" sz="2900" b="1" baseline="30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2900" b="1" baseline="300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0.58252</cdr:x>
      <cdr:y>0.31164</cdr:y>
    </cdr:from>
    <cdr:to>
      <cdr:x>0.87177</cdr:x>
      <cdr:y>0.49624</cdr:y>
    </cdr:to>
    <cdr:sp macro="" textlink="">
      <cdr:nvSpPr>
        <cdr:cNvPr id="2" name="TextBox 31"/>
        <cdr:cNvSpPr txBox="1"/>
      </cdr:nvSpPr>
      <cdr:spPr>
        <a:xfrm xmlns:a="http://schemas.openxmlformats.org/drawingml/2006/main">
          <a:off x="2204744" y="779406"/>
          <a:ext cx="1094767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257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0.59133</cdr:x>
      <cdr:y>0.47952</cdr:y>
    </cdr:from>
    <cdr:to>
      <cdr:x>0.88058</cdr:x>
      <cdr:y>0.57887</cdr:y>
    </cdr:to>
    <cdr:sp macro="" textlink="">
      <cdr:nvSpPr>
        <cdr:cNvPr id="2" name="TextBox 31"/>
        <cdr:cNvSpPr txBox="1"/>
      </cdr:nvSpPr>
      <cdr:spPr>
        <a:xfrm xmlns:a="http://schemas.openxmlformats.org/drawingml/2006/main">
          <a:off x="2238104" y="2228264"/>
          <a:ext cx="1094767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en-US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0.01648</cdr:x>
      <cdr:y>0.37713</cdr:y>
    </cdr:from>
    <cdr:to>
      <cdr:x>0.18847</cdr:x>
      <cdr:y>0.4544</cdr:y>
    </cdr:to>
    <cdr:sp macro="" textlink="">
      <cdr:nvSpPr>
        <cdr:cNvPr id="2" name="TextBox 34"/>
        <cdr:cNvSpPr txBox="1"/>
      </cdr:nvSpPr>
      <cdr:spPr>
        <a:xfrm xmlns:a="http://schemas.openxmlformats.org/drawingml/2006/main">
          <a:off x="90418" y="1443844"/>
          <a:ext cx="943606" cy="29582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17%</a:t>
          </a:r>
          <a:endParaRPr lang="ru-RU" sz="28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0.27919</cdr:x>
      <cdr:y>0.5575</cdr:y>
    </cdr:from>
    <cdr:to>
      <cdr:x>0.36115</cdr:x>
      <cdr:y>0.66587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448354" y="2592288"/>
          <a:ext cx="72003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0.50024</cdr:x>
      <cdr:y>0.63462</cdr:y>
    </cdr:from>
    <cdr:to>
      <cdr:x>0.5817</cdr:x>
      <cdr:y>0.743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392525" y="2952328"/>
          <a:ext cx="72003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0.37356</cdr:x>
      <cdr:y>0.08108</cdr:y>
    </cdr:from>
    <cdr:to>
      <cdr:x>0.47239</cdr:x>
      <cdr:y>0.25268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3456384" y="43204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0.56812</cdr:x>
      <cdr:y>0</cdr:y>
    </cdr:from>
    <cdr:to>
      <cdr:x>0.66695</cdr:x>
      <cdr:y>0.08622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5256584" y="0"/>
          <a:ext cx="914400" cy="459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0.63519</cdr:y>
    </cdr:from>
    <cdr:to>
      <cdr:x>0.09009</cdr:x>
      <cdr:y>0.73038</cdr:y>
    </cdr:to>
    <cdr:sp macro="" textlink="">
      <cdr:nvSpPr>
        <cdr:cNvPr id="48" name="Прямоугольник 47"/>
        <cdr:cNvSpPr/>
      </cdr:nvSpPr>
      <cdr:spPr>
        <a:xfrm xmlns:a="http://schemas.openxmlformats.org/drawingml/2006/main">
          <a:off x="0" y="2593843"/>
          <a:ext cx="700268" cy="38874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0.06886</cdr:x>
      <cdr:y>0.11241</cdr:y>
    </cdr:from>
    <cdr:to>
      <cdr:x>0.10315</cdr:x>
      <cdr:y>0.17974</cdr:y>
    </cdr:to>
    <cdr:sp macro="" textlink="">
      <cdr:nvSpPr>
        <cdr:cNvPr id="3" name="TextBox 2"/>
        <cdr:cNvSpPr txBox="1"/>
      </cdr:nvSpPr>
      <cdr:spPr>
        <a:xfrm xmlns:a="http://schemas.openxmlformats.org/drawingml/2006/main" flipH="1" flipV="1">
          <a:off x="624004" y="543749"/>
          <a:ext cx="310721" cy="3257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0.16507</cdr:x>
      <cdr:y>0.55095</cdr:y>
    </cdr:from>
    <cdr:to>
      <cdr:x>0.30631</cdr:x>
      <cdr:y>0.71014</cdr:y>
    </cdr:to>
    <cdr:sp macro="" textlink="">
      <cdr:nvSpPr>
        <cdr:cNvPr id="3" name="TextBox 23"/>
        <cdr:cNvSpPr txBox="1"/>
      </cdr:nvSpPr>
      <cdr:spPr>
        <a:xfrm xmlns:a="http://schemas.openxmlformats.org/drawingml/2006/main">
          <a:off x="777547" y="1597887"/>
          <a:ext cx="665317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776</a:t>
          </a:r>
          <a:endParaRPr lang="ru-RU" sz="2400" b="1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0.48954</cdr:x>
      <cdr:y>0.54891</cdr:y>
    </cdr:from>
    <cdr:to>
      <cdr:x>0.63408</cdr:x>
      <cdr:y>0.75905</cdr:y>
    </cdr:to>
    <cdr:sp macro="" textlink="">
      <cdr:nvSpPr>
        <cdr:cNvPr id="4" name="TextBox 23"/>
        <cdr:cNvSpPr txBox="1"/>
      </cdr:nvSpPr>
      <cdr:spPr>
        <a:xfrm xmlns:a="http://schemas.openxmlformats.org/drawingml/2006/main">
          <a:off x="2306005" y="1591952"/>
          <a:ext cx="680862" cy="6094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958</a:t>
          </a:r>
          <a:endParaRPr lang="ru-RU" sz="2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18" tIns="45710" rIns="91418" bIns="4571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0" y="0"/>
            <a:ext cx="2946400" cy="496888"/>
          </a:xfrm>
          <a:prstGeom prst="rect">
            <a:avLst/>
          </a:prstGeom>
        </p:spPr>
        <p:txBody>
          <a:bodyPr vert="horz" lIns="91418" tIns="45710" rIns="91418" bIns="45710" rtlCol="0"/>
          <a:lstStyle>
            <a:lvl1pPr algn="r">
              <a:defRPr sz="1200"/>
            </a:lvl1pPr>
          </a:lstStyle>
          <a:p>
            <a:fld id="{6BCB8817-ACDE-4AAC-BE42-22B52CC65873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8" tIns="45710" rIns="91418" bIns="4571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2" y="4716465"/>
            <a:ext cx="5438775" cy="4467225"/>
          </a:xfrm>
          <a:prstGeom prst="rect">
            <a:avLst/>
          </a:prstGeom>
        </p:spPr>
        <p:txBody>
          <a:bodyPr vert="horz" lIns="91418" tIns="45710" rIns="91418" bIns="4571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2"/>
            <a:ext cx="2946400" cy="496888"/>
          </a:xfrm>
          <a:prstGeom prst="rect">
            <a:avLst/>
          </a:prstGeom>
        </p:spPr>
        <p:txBody>
          <a:bodyPr vert="horz" lIns="91418" tIns="45710" rIns="91418" bIns="4571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0" y="9429752"/>
            <a:ext cx="2946400" cy="496888"/>
          </a:xfrm>
          <a:prstGeom prst="rect">
            <a:avLst/>
          </a:prstGeom>
        </p:spPr>
        <p:txBody>
          <a:bodyPr vert="horz" lIns="91418" tIns="45710" rIns="91418" bIns="45710" rtlCol="0" anchor="b"/>
          <a:lstStyle>
            <a:lvl1pPr algn="r">
              <a:defRPr sz="1200"/>
            </a:lvl1pPr>
          </a:lstStyle>
          <a:p>
            <a:fld id="{DF34850E-6AE9-47AE-9EDF-80767E3D3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80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850E-6AE9-47AE-9EDF-80767E3D3A5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250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850E-6AE9-47AE-9EDF-80767E3D3A5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075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98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96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05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7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04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0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86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5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35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58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17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32347-E50A-4827-BF49-474B4800D14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67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chart" Target="../charts/chart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15.wdp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microsoft.com/office/2007/relationships/hdphoto" Target="../media/hdphoto16.wdp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12" Type="http://schemas.microsoft.com/office/2007/relationships/hdphoto" Target="../media/hdphoto19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11" Type="http://schemas.openxmlformats.org/officeDocument/2006/relationships/image" Target="../media/image31.png"/><Relationship Id="rId5" Type="http://schemas.openxmlformats.org/officeDocument/2006/relationships/image" Target="../media/image5.png"/><Relationship Id="rId10" Type="http://schemas.microsoft.com/office/2007/relationships/hdphoto" Target="../media/hdphoto18.wdp"/><Relationship Id="rId4" Type="http://schemas.microsoft.com/office/2007/relationships/hdphoto" Target="../media/hdphoto1.wdp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23.wdp"/><Relationship Id="rId3" Type="http://schemas.openxmlformats.org/officeDocument/2006/relationships/image" Target="../media/image2.png"/><Relationship Id="rId7" Type="http://schemas.microsoft.com/office/2007/relationships/hdphoto" Target="../media/hdphoto20.wdp"/><Relationship Id="rId12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22.wdp"/><Relationship Id="rId5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microsoft.com/office/2007/relationships/hdphoto" Target="../media/hdphoto2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39.jpeg"/><Relationship Id="rId18" Type="http://schemas.openxmlformats.org/officeDocument/2006/relationships/image" Target="../media/image141.sv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12" Type="http://schemas.microsoft.com/office/2007/relationships/hdphoto" Target="../media/hdphoto26.wdp"/><Relationship Id="rId17" Type="http://schemas.openxmlformats.org/officeDocument/2006/relationships/image" Target="../media/image41.png"/><Relationship Id="rId2" Type="http://schemas.openxmlformats.org/officeDocument/2006/relationships/image" Target="../media/image1.jpeg"/><Relationship Id="rId16" Type="http://schemas.microsoft.com/office/2007/relationships/hdphoto" Target="../media/hdphoto28.wdp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3.xml"/><Relationship Id="rId11" Type="http://schemas.openxmlformats.org/officeDocument/2006/relationships/image" Target="../media/image38.jpeg"/><Relationship Id="rId5" Type="http://schemas.openxmlformats.org/officeDocument/2006/relationships/image" Target="../media/image5.png"/><Relationship Id="rId15" Type="http://schemas.openxmlformats.org/officeDocument/2006/relationships/image" Target="../media/image40.jpeg"/><Relationship Id="rId10" Type="http://schemas.microsoft.com/office/2007/relationships/hdphoto" Target="../media/hdphoto25.wdp"/><Relationship Id="rId19" Type="http://schemas.openxmlformats.org/officeDocument/2006/relationships/image" Target="../media/image42.png"/><Relationship Id="rId4" Type="http://schemas.microsoft.com/office/2007/relationships/hdphoto" Target="../media/hdphoto1.wdp"/><Relationship Id="rId9" Type="http://schemas.openxmlformats.org/officeDocument/2006/relationships/image" Target="../media/image37.png"/><Relationship Id="rId14" Type="http://schemas.microsoft.com/office/2007/relationships/hdphoto" Target="../media/hdphoto2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13" Type="http://schemas.openxmlformats.org/officeDocument/2006/relationships/image" Target="../media/image47.png"/><Relationship Id="rId18" Type="http://schemas.microsoft.com/office/2007/relationships/hdphoto" Target="../media/hdphoto33.wdp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12" Type="http://schemas.microsoft.com/office/2007/relationships/hdphoto" Target="../media/hdphoto30.wdp"/><Relationship Id="rId17" Type="http://schemas.openxmlformats.org/officeDocument/2006/relationships/image" Target="../media/image49.png"/><Relationship Id="rId2" Type="http://schemas.openxmlformats.org/officeDocument/2006/relationships/image" Target="../media/image1.jpeg"/><Relationship Id="rId16" Type="http://schemas.microsoft.com/office/2007/relationships/hdphoto" Target="../media/hdphoto3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5.png"/><Relationship Id="rId15" Type="http://schemas.openxmlformats.org/officeDocument/2006/relationships/image" Target="../media/image48.png"/><Relationship Id="rId10" Type="http://schemas.microsoft.com/office/2007/relationships/hdphoto" Target="../media/hdphoto29.wdp"/><Relationship Id="rId19" Type="http://schemas.openxmlformats.org/officeDocument/2006/relationships/image" Target="../media/image50.png"/><Relationship Id="rId4" Type="http://schemas.microsoft.com/office/2007/relationships/hdphoto" Target="../media/hdphoto1.wdp"/><Relationship Id="rId9" Type="http://schemas.openxmlformats.org/officeDocument/2006/relationships/image" Target="../media/image45.png"/><Relationship Id="rId14" Type="http://schemas.microsoft.com/office/2007/relationships/hdphoto" Target="../media/hdphoto3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13" Type="http://schemas.openxmlformats.org/officeDocument/2006/relationships/image" Target="../media/image54.jpeg"/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12" Type="http://schemas.microsoft.com/office/2007/relationships/hdphoto" Target="../media/hdphoto36.wdp"/><Relationship Id="rId2" Type="http://schemas.openxmlformats.org/officeDocument/2006/relationships/image" Target="../media/image1.jpeg"/><Relationship Id="rId16" Type="http://schemas.microsoft.com/office/2007/relationships/hdphoto" Target="../media/hdphoto38.wdp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5.xml"/><Relationship Id="rId11" Type="http://schemas.openxmlformats.org/officeDocument/2006/relationships/image" Target="../media/image53.png"/><Relationship Id="rId5" Type="http://schemas.openxmlformats.org/officeDocument/2006/relationships/image" Target="../media/image5.png"/><Relationship Id="rId15" Type="http://schemas.openxmlformats.org/officeDocument/2006/relationships/image" Target="../media/image55.jpeg"/><Relationship Id="rId10" Type="http://schemas.microsoft.com/office/2007/relationships/hdphoto" Target="../media/hdphoto35.wdp"/><Relationship Id="rId4" Type="http://schemas.microsoft.com/office/2007/relationships/hdphoto" Target="../media/hdphoto1.wdp"/><Relationship Id="rId9" Type="http://schemas.openxmlformats.org/officeDocument/2006/relationships/image" Target="../media/image52.jpeg"/><Relationship Id="rId14" Type="http://schemas.microsoft.com/office/2007/relationships/hdphoto" Target="../media/hdphoto37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13" Type="http://schemas.openxmlformats.org/officeDocument/2006/relationships/image" Target="../media/image59.png"/><Relationship Id="rId18" Type="http://schemas.microsoft.com/office/2007/relationships/hdphoto" Target="../media/hdphoto44.wdp"/><Relationship Id="rId3" Type="http://schemas.openxmlformats.org/officeDocument/2006/relationships/image" Target="../media/image2.png"/><Relationship Id="rId7" Type="http://schemas.openxmlformats.org/officeDocument/2006/relationships/image" Target="../media/image56.jpeg"/><Relationship Id="rId12" Type="http://schemas.microsoft.com/office/2007/relationships/hdphoto" Target="../media/hdphoto41.wdp"/><Relationship Id="rId17" Type="http://schemas.openxmlformats.org/officeDocument/2006/relationships/image" Target="../media/image61.png"/><Relationship Id="rId2" Type="http://schemas.openxmlformats.org/officeDocument/2006/relationships/image" Target="../media/image1.jpeg"/><Relationship Id="rId16" Type="http://schemas.microsoft.com/office/2007/relationships/hdphoto" Target="../media/hdphoto43.wdp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6.xml"/><Relationship Id="rId11" Type="http://schemas.openxmlformats.org/officeDocument/2006/relationships/image" Target="../media/image58.jpeg"/><Relationship Id="rId5" Type="http://schemas.openxmlformats.org/officeDocument/2006/relationships/image" Target="../media/image5.png"/><Relationship Id="rId15" Type="http://schemas.openxmlformats.org/officeDocument/2006/relationships/image" Target="../media/image60.png"/><Relationship Id="rId10" Type="http://schemas.microsoft.com/office/2007/relationships/hdphoto" Target="../media/hdphoto40.wdp"/><Relationship Id="rId4" Type="http://schemas.microsoft.com/office/2007/relationships/hdphoto" Target="../media/hdphoto1.wdp"/><Relationship Id="rId9" Type="http://schemas.openxmlformats.org/officeDocument/2006/relationships/image" Target="../media/image57.jpeg"/><Relationship Id="rId14" Type="http://schemas.microsoft.com/office/2007/relationships/hdphoto" Target="../media/hdphoto42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5.wdp"/><Relationship Id="rId13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62.jpeg"/><Relationship Id="rId12" Type="http://schemas.microsoft.com/office/2007/relationships/hdphoto" Target="../media/hdphoto47.wdp"/><Relationship Id="rId2" Type="http://schemas.openxmlformats.org/officeDocument/2006/relationships/image" Target="../media/image1.jpeg"/><Relationship Id="rId16" Type="http://schemas.microsoft.com/office/2007/relationships/hdphoto" Target="../media/hdphoto49.wdp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7.xml"/><Relationship Id="rId11" Type="http://schemas.openxmlformats.org/officeDocument/2006/relationships/image" Target="../media/image64.png"/><Relationship Id="rId5" Type="http://schemas.openxmlformats.org/officeDocument/2006/relationships/image" Target="../media/image5.png"/><Relationship Id="rId15" Type="http://schemas.openxmlformats.org/officeDocument/2006/relationships/image" Target="../media/image66.png"/><Relationship Id="rId10" Type="http://schemas.microsoft.com/office/2007/relationships/hdphoto" Target="../media/hdphoto46.wdp"/><Relationship Id="rId4" Type="http://schemas.microsoft.com/office/2007/relationships/hdphoto" Target="../media/hdphoto1.wdp"/><Relationship Id="rId9" Type="http://schemas.openxmlformats.org/officeDocument/2006/relationships/image" Target="../media/image63.jpeg"/><Relationship Id="rId14" Type="http://schemas.microsoft.com/office/2007/relationships/hdphoto" Target="../media/hdphoto4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png"/><Relationship Id="rId7" Type="http://schemas.microsoft.com/office/2007/relationships/hdphoto" Target="../media/hdphoto50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5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2.wdp"/><Relationship Id="rId13" Type="http://schemas.openxmlformats.org/officeDocument/2006/relationships/image" Target="../media/image72.png"/><Relationship Id="rId18" Type="http://schemas.microsoft.com/office/2007/relationships/hdphoto" Target="../media/hdphoto57.wdp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12" Type="http://schemas.microsoft.com/office/2007/relationships/hdphoto" Target="../media/hdphoto54.wdp"/><Relationship Id="rId17" Type="http://schemas.openxmlformats.org/officeDocument/2006/relationships/image" Target="../media/image74.png"/><Relationship Id="rId2" Type="http://schemas.openxmlformats.org/officeDocument/2006/relationships/image" Target="../media/image1.jpeg"/><Relationship Id="rId16" Type="http://schemas.microsoft.com/office/2007/relationships/hdphoto" Target="../media/hdphoto56.wdp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8.xml"/><Relationship Id="rId11" Type="http://schemas.openxmlformats.org/officeDocument/2006/relationships/image" Target="../media/image71.png"/><Relationship Id="rId5" Type="http://schemas.openxmlformats.org/officeDocument/2006/relationships/image" Target="../media/image5.png"/><Relationship Id="rId15" Type="http://schemas.openxmlformats.org/officeDocument/2006/relationships/image" Target="../media/image73.png"/><Relationship Id="rId10" Type="http://schemas.microsoft.com/office/2007/relationships/hdphoto" Target="../media/hdphoto53.wdp"/><Relationship Id="rId4" Type="http://schemas.microsoft.com/office/2007/relationships/hdphoto" Target="../media/hdphoto1.wdp"/><Relationship Id="rId9" Type="http://schemas.openxmlformats.org/officeDocument/2006/relationships/image" Target="../media/image70.png"/><Relationship Id="rId14" Type="http://schemas.microsoft.com/office/2007/relationships/hdphoto" Target="../media/hdphoto5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chart" Target="../charts/chart19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microsoft.com/office/2007/relationships/hdphoto" Target="../media/hdphoto8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11" Type="http://schemas.openxmlformats.org/officeDocument/2006/relationships/image" Target="../media/image12.jpeg"/><Relationship Id="rId5" Type="http://schemas.openxmlformats.org/officeDocument/2006/relationships/image" Target="../media/image5.png"/><Relationship Id="rId10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12" Type="http://schemas.microsoft.com/office/2007/relationships/hdphoto" Target="../media/hdphoto1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microsoft.com/office/2007/relationships/hdphoto" Target="../media/hdphoto10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chart" Target="../charts/chart6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70479" r="46547" b="8047"/>
          <a:stretch/>
        </p:blipFill>
        <p:spPr bwMode="auto">
          <a:xfrm>
            <a:off x="0" y="5410200"/>
            <a:ext cx="4236098" cy="1447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7819" r="14262" b="60114"/>
          <a:stretch/>
        </p:blipFill>
        <p:spPr bwMode="auto">
          <a:xfrm>
            <a:off x="0" y="-27384"/>
            <a:ext cx="9144000" cy="14877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060848"/>
            <a:ext cx="162905" cy="223224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5362" y="2103140"/>
            <a:ext cx="7772400" cy="2187674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БЮДЖЕТА ВОЛГОГРАДА ЗА 2022 ГОД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9852" y="6309320"/>
            <a:ext cx="5197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финансов администрации Волгограда</a:t>
            </a: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339052" y="522513"/>
            <a:ext cx="6768752" cy="622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</p:txBody>
      </p:sp>
      <p:pic>
        <p:nvPicPr>
          <p:cNvPr id="7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4013" y="328890"/>
            <a:ext cx="720080" cy="82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95537" y="2706638"/>
            <a:ext cx="162904" cy="720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95537" y="3282702"/>
            <a:ext cx="162904" cy="72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435" y="5502420"/>
            <a:ext cx="1118467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54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151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656" y="189622"/>
            <a:ext cx="581508" cy="6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859627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/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11801" y="6412050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584174629"/>
              </p:ext>
            </p:extLst>
          </p:nvPr>
        </p:nvGraphicFramePr>
        <p:xfrm>
          <a:off x="769233" y="2484264"/>
          <a:ext cx="3784847" cy="2500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1229653" y="3713735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</a:t>
            </a:r>
            <a:endParaRPr lang="ru-RU" sz="2400" b="1" dirty="0">
              <a:solidFill>
                <a:srgbClr val="0B1B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8278" y="3900998"/>
            <a:ext cx="85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896452" y="2243798"/>
            <a:ext cx="872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УСН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4107" y="5149641"/>
            <a:ext cx="5297389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налогоплательщиков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спецрежимов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отменой ЕНВД с 01.01.2021 </a:t>
            </a:r>
          </a:p>
        </p:txBody>
      </p:sp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3599360234"/>
              </p:ext>
            </p:extLst>
          </p:nvPr>
        </p:nvGraphicFramePr>
        <p:xfrm>
          <a:off x="4932734" y="2370379"/>
          <a:ext cx="3784847" cy="2500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5384980" y="3503910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</a:t>
            </a:r>
            <a:endParaRPr lang="ru-RU" sz="2400" b="1" dirty="0" smtClean="0">
              <a:solidFill>
                <a:srgbClr val="0B1B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26555" y="3069606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248680" y="2304691"/>
            <a:ext cx="4440909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Патент</a:t>
            </a:r>
            <a:endParaRPr lang="ru-RU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947" y="4843880"/>
            <a:ext cx="2472612" cy="139519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815587" y="938234"/>
            <a:ext cx="8258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581437" y="1674757"/>
            <a:ext cx="825482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baseline="10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98764" y="1676137"/>
            <a:ext cx="4895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прощенной системы налогообложения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собственных доходах бюджета города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554366" y="1378771"/>
            <a:ext cx="458780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baseline="10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3200" b="1" baseline="10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271016" y="1720939"/>
            <a:ext cx="253596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baseline="10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baseline="10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830873" y="1690635"/>
            <a:ext cx="4072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патентной системы налогообложения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собственных доходах бюджета города</a:t>
            </a:r>
          </a:p>
        </p:txBody>
      </p:sp>
    </p:spTree>
    <p:extLst>
      <p:ext uri="{BB962C8B-B14F-4D97-AF65-F5344CB8AC3E}">
        <p14:creationId xmlns:p14="http://schemas.microsoft.com/office/powerpoint/2010/main" val="418618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335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7474" y="198859"/>
            <a:ext cx="599981" cy="66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868864" y="69795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/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587" y="6409373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31874488"/>
              </p:ext>
            </p:extLst>
          </p:nvPr>
        </p:nvGraphicFramePr>
        <p:xfrm>
          <a:off x="5146924" y="1755942"/>
          <a:ext cx="3784847" cy="4646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5620092" y="3535508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692</a:t>
            </a:r>
            <a:endParaRPr lang="ru-RU" sz="2400" b="1" dirty="0">
              <a:solidFill>
                <a:srgbClr val="0B1B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65120" y="4917315"/>
            <a:ext cx="85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92606" y="1367378"/>
            <a:ext cx="3739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Арендная плата за землю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35458" y="3805968"/>
            <a:ext cx="3874262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количества земельных участков, предоставленных в аренду, в связи с их выкупом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045688" y="2582735"/>
            <a:ext cx="972827" cy="88210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129" y="2677620"/>
            <a:ext cx="765761" cy="69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927763" y="1399873"/>
            <a:ext cx="458780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baseline="10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54947" y="1078388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6350" y="1639191"/>
            <a:ext cx="4895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рендной платы за земельные участки в собственных доходах бюджета города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042031" y="1720939"/>
            <a:ext cx="825482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baseline="10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</a:p>
        </p:txBody>
      </p:sp>
    </p:spTree>
    <p:extLst>
      <p:ext uri="{BB962C8B-B14F-4D97-AF65-F5344CB8AC3E}">
        <p14:creationId xmlns:p14="http://schemas.microsoft.com/office/powerpoint/2010/main" val="299449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24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656" y="198859"/>
            <a:ext cx="544562" cy="6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88937" y="69796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/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11802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10855" y="1132191"/>
            <a:ext cx="1459645" cy="707886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  <a:softEdge rad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</a:t>
            </a:r>
            <a:endParaRPr lang="ru-RU" sz="1600" b="1" baseline="100000" dirty="0" smtClean="0">
              <a:solidFill>
                <a:srgbClr val="C00000"/>
              </a:solidFill>
              <a:effectLst>
                <a:glow rad="139700">
                  <a:schemeClr val="bg1">
                    <a:alpha val="7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918049" y="1365689"/>
            <a:ext cx="353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₽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04335" y="1304440"/>
            <a:ext cx="1106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baseline="10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08128" y="2442285"/>
            <a:ext cx="303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B1B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Реализация </a:t>
            </a:r>
            <a:endParaRPr lang="ru-RU" sz="2000" b="1" dirty="0">
              <a:solidFill>
                <a:srgbClr val="0B1B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816746" y="2486513"/>
            <a:ext cx="769566" cy="801665"/>
            <a:chOff x="2925341" y="3440983"/>
            <a:chExt cx="769566" cy="801665"/>
          </a:xfrm>
        </p:grpSpPr>
        <p:pic>
          <p:nvPicPr>
            <p:cNvPr id="27" name="Picture 2" descr="https://image.flaticon.com/icons/png/512/230/230560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4599" y="3491483"/>
              <a:ext cx="610822" cy="610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Овал 27"/>
            <p:cNvSpPr/>
            <p:nvPr/>
          </p:nvSpPr>
          <p:spPr>
            <a:xfrm>
              <a:off x="2925341" y="3440983"/>
              <a:ext cx="769566" cy="801665"/>
            </a:xfrm>
            <a:prstGeom prst="ellipse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1879746" y="2747725"/>
            <a:ext cx="14750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rgbClr val="0B1B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имущества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70996" y="3062212"/>
            <a:ext cx="1658588" cy="646331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  <a:softEdge rad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dirty="0" smtClean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ru-RU" sz="3600" b="1" dirty="0" smtClean="0">
              <a:solidFill>
                <a:srgbClr val="0B1B2F"/>
              </a:solidFill>
              <a:effectLst>
                <a:glow rad="139700">
                  <a:schemeClr val="bg1">
                    <a:alpha val="7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715305" y="3232259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B1B2F"/>
                </a:solidFill>
                <a:latin typeface="Times New Roman" panose="02020603050405020304" pitchFamily="18" charset="0"/>
                <a:cs typeface="Times New Roman" pitchFamily="18" charset="0"/>
              </a:rPr>
              <a:t>₽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693994" y="3021630"/>
            <a:ext cx="620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 smtClean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endParaRPr lang="ru-RU" sz="2800" b="1" dirty="0">
              <a:solidFill>
                <a:srgbClr val="0B1B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59606" y="2495274"/>
            <a:ext cx="303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Продажа </a:t>
            </a:r>
            <a:endParaRPr lang="ru-RU" sz="2000" b="1" dirty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5090421" y="2430594"/>
            <a:ext cx="854075" cy="801665"/>
            <a:chOff x="4986150" y="5302128"/>
            <a:chExt cx="854075" cy="801665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6150" y="5367327"/>
              <a:ext cx="854075" cy="68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Овал 39"/>
            <p:cNvSpPr/>
            <p:nvPr/>
          </p:nvSpPr>
          <p:spPr>
            <a:xfrm>
              <a:off x="5017261" y="5302128"/>
              <a:ext cx="769566" cy="801665"/>
            </a:xfrm>
            <a:prstGeom prst="ellipse">
              <a:avLst/>
            </a:prstGeom>
            <a:noFill/>
            <a:ln>
              <a:solidFill>
                <a:srgbClr val="0048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190361" y="3009454"/>
            <a:ext cx="1658588" cy="646331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  <a:softEdge rad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dirty="0" smtClean="0"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endParaRPr lang="ru-RU" sz="3600" b="1" dirty="0" smtClean="0">
              <a:solidFill>
                <a:srgbClr val="0048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059606" y="2755938"/>
            <a:ext cx="1743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з</a:t>
            </a:r>
            <a:r>
              <a:rPr lang="ru-RU" sz="2000" b="1" dirty="0" smtClean="0"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емельных </a:t>
            </a:r>
            <a:endParaRPr lang="ru-RU" sz="2000" b="1" dirty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7393836" y="2758416"/>
            <a:ext cx="12296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участков</a:t>
            </a:r>
            <a:endParaRPr lang="ru-RU" dirty="0">
              <a:solidFill>
                <a:srgbClr val="004821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268931" y="3005194"/>
            <a:ext cx="620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 smtClean="0"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endParaRPr lang="ru-RU" sz="2800" b="1" dirty="0">
              <a:solidFill>
                <a:srgbClr val="0048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444461" y="32231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4821"/>
                </a:solidFill>
                <a:latin typeface="Times New Roman" panose="02020603050405020304" pitchFamily="18" charset="0"/>
                <a:cs typeface="Times New Roman" pitchFamily="18" charset="0"/>
              </a:rPr>
              <a:t>₽</a:t>
            </a:r>
          </a:p>
        </p:txBody>
      </p: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88" y="4112378"/>
            <a:ext cx="2996705" cy="198984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473" y="4112377"/>
            <a:ext cx="3028282" cy="193385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703608" y="1114644"/>
            <a:ext cx="4411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06543" y="1468587"/>
            <a:ext cx="458780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baseline="10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631481" y="1678901"/>
            <a:ext cx="77736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от реализации муниципального имущества в собственных доходах бюджета города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154230" y="1768039"/>
            <a:ext cx="825482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baseline="10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</a:p>
        </p:txBody>
      </p:sp>
    </p:spTree>
    <p:extLst>
      <p:ext uri="{BB962C8B-B14F-4D97-AF65-F5344CB8AC3E}">
        <p14:creationId xmlns:p14="http://schemas.microsoft.com/office/powerpoint/2010/main" val="4476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16" y="1138334"/>
            <a:ext cx="2528595" cy="1007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Рисунок 4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151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2893" y="189623"/>
            <a:ext cx="572271" cy="6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794973" y="69796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8"/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30274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42386" y="2443359"/>
            <a:ext cx="5132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>
                <a:solidFill>
                  <a:schemeClr val="tx2">
                    <a:lumMod val="5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9653" y="2046254"/>
            <a:ext cx="42123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220D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 участвовал в: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20174" y="3146481"/>
            <a:ext cx="8210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23</a:t>
            </a:r>
            <a:endParaRPr lang="ru-RU" sz="48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07501" y="3380049"/>
            <a:ext cx="3538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региональных проектах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2" y="3926733"/>
            <a:ext cx="4015970" cy="149124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21606" y="2700374"/>
            <a:ext cx="379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ациональных проектах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893485" y="1296955"/>
            <a:ext cx="4137890" cy="40934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образование</a:t>
            </a:r>
          </a:p>
          <a:p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 и городская среда</a:t>
            </a:r>
            <a:endParaRPr lang="ru-RU" sz="26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демография</a:t>
            </a:r>
          </a:p>
          <a:p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экология</a:t>
            </a:r>
          </a:p>
          <a:p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безопасные качественные    дороги</a:t>
            </a:r>
          </a:p>
          <a:p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цифровая экономика</a:t>
            </a:r>
          </a:p>
          <a:p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малое и среднее предпринимательство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49569" y="5808173"/>
            <a:ext cx="77079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 НАЦПРОЕКТОВ  НАПРАВЛЕНО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880629" y="5435874"/>
            <a:ext cx="8950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8,1</a:t>
            </a:r>
            <a:endParaRPr lang="ru-RU" sz="48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76813" y="5775345"/>
            <a:ext cx="111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8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7474" y="161913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118245" y="88268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/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39511" y="6393578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966245"/>
              </p:ext>
            </p:extLst>
          </p:nvPr>
        </p:nvGraphicFramePr>
        <p:xfrm>
          <a:off x="350982" y="1129383"/>
          <a:ext cx="8459698" cy="2075454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999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2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29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9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endParaRPr lang="ru-RU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295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темп роста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28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ВСЕГО, в том числе:</a:t>
                      </a:r>
                      <a:endParaRPr lang="ru-RU" sz="1800" b="1" u="none" strike="noStrike" kern="120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26 208</a:t>
                      </a:r>
                      <a:endParaRPr lang="ru-RU" sz="1800" b="1" u="none" strike="noStrike" kern="120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31 995</a:t>
                      </a:r>
                      <a:endParaRPr lang="ru-RU" sz="1800" b="1" u="none" strike="noStrike" kern="120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122,1%</a:t>
                      </a:r>
                      <a:endParaRPr lang="ru-RU" sz="1800" b="1" u="none" strike="noStrike" kern="120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25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</a:t>
                      </a:r>
                      <a:endParaRPr lang="ru-RU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7 336</a:t>
                      </a:r>
                      <a:endParaRPr lang="ru-RU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7 652</a:t>
                      </a:r>
                      <a:endParaRPr lang="ru-RU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104,3%</a:t>
                      </a:r>
                      <a:endParaRPr lang="ru-RU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63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вышестоящих бюджетов </a:t>
                      </a:r>
                      <a:endParaRPr lang="ru-RU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18 872</a:t>
                      </a:r>
                      <a:endParaRPr lang="ru-RU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24 343</a:t>
                      </a:r>
                      <a:endParaRPr lang="ru-RU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129,0%</a:t>
                      </a:r>
                      <a:endParaRPr lang="ru-RU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863958" y="879315"/>
            <a:ext cx="3946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лн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804192635"/>
              </p:ext>
            </p:extLst>
          </p:nvPr>
        </p:nvGraphicFramePr>
        <p:xfrm>
          <a:off x="0" y="3490629"/>
          <a:ext cx="4950668" cy="2886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49300" y="3333673"/>
            <a:ext cx="207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251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</a:t>
            </a:r>
            <a:endParaRPr lang="ru-RU" b="1" dirty="0">
              <a:solidFill>
                <a:srgbClr val="2251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16268" y="3925261"/>
            <a:ext cx="886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</a:t>
            </a:r>
            <a:endParaRPr lang="ru-RU" sz="2200" b="1" dirty="0">
              <a:solidFill>
                <a:srgbClr val="0B1B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54007" y="5266016"/>
            <a:ext cx="1094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90%</a:t>
            </a:r>
            <a:endParaRPr lang="ru-RU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-12624" y="6073022"/>
            <a:ext cx="207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 расходы</a:t>
            </a:r>
            <a:endParaRPr lang="ru-RU" b="1" dirty="0">
              <a:solidFill>
                <a:srgbClr val="0B1B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604394" y="5540668"/>
            <a:ext cx="4299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3</a:t>
            </a:r>
            <a:endParaRPr lang="ru-RU" sz="3600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956082" y="5693040"/>
            <a:ext cx="54631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едомственные целевые программы</a:t>
            </a: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956082" y="3871015"/>
            <a:ext cx="5086318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человеческого капитала </a:t>
            </a:r>
          </a:p>
          <a:p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инновационной экономики </a:t>
            </a:r>
          </a:p>
          <a:p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городской среды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местного самоуправления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3878625" y="3275650"/>
            <a:ext cx="609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15</a:t>
            </a:r>
            <a:endParaRPr lang="ru-RU" sz="3600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4407764" y="3431330"/>
            <a:ext cx="4207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5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0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5947" y="189623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822682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/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1169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766962364"/>
              </p:ext>
            </p:extLst>
          </p:nvPr>
        </p:nvGraphicFramePr>
        <p:xfrm>
          <a:off x="471055" y="1671782"/>
          <a:ext cx="5486400" cy="3828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357461" y="3462005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15,2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63647" y="2463683"/>
            <a:ext cx="1989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1090" y="4714511"/>
            <a:ext cx="2009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48080" y="4067490"/>
            <a:ext cx="687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8,9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1365" y="2646679"/>
            <a:ext cx="1095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ЖКХ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62268" y="2947091"/>
            <a:ext cx="642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1600" y="1723048"/>
            <a:ext cx="2404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57575" y="2199635"/>
            <a:ext cx="551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</a:t>
            </a:r>
            <a:endParaRPr lang="ru-RU" sz="2300" b="1" dirty="0">
              <a:solidFill>
                <a:srgbClr val="0B1B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22283" y="1366356"/>
            <a:ext cx="155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расходы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30282" y="1876277"/>
            <a:ext cx="599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85692" y="2001046"/>
            <a:ext cx="1094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47%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2831" y="4253319"/>
            <a:ext cx="1094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28%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56432" y="5550309"/>
            <a:ext cx="4241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7698" y="6274830"/>
            <a:ext cx="146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млрд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609" y="1045853"/>
            <a:ext cx="2498863" cy="166448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5608" y="2758039"/>
            <a:ext cx="2498864" cy="166448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608" y="4465230"/>
            <a:ext cx="2498864" cy="166448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85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7819" r="14262" b="60114"/>
          <a:stretch/>
        </p:blipFill>
        <p:spPr bwMode="auto">
          <a:xfrm>
            <a:off x="0" y="2"/>
            <a:ext cx="9144000" cy="1099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74" y="143743"/>
            <a:ext cx="628217" cy="77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5"/>
          <a:srcRect l="67224" t="83189" r="14423" b="8261"/>
          <a:stretch/>
        </p:blipFill>
        <p:spPr bwMode="auto">
          <a:xfrm>
            <a:off x="2392218" y="5975928"/>
            <a:ext cx="6751782" cy="882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087" y="6400946"/>
            <a:ext cx="2555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647297" y="6365869"/>
            <a:ext cx="432048" cy="33855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896574" y="97504"/>
            <a:ext cx="6610931" cy="973704"/>
          </a:xfrm>
          <a:prstGeom prst="rect">
            <a:avLst/>
          </a:prstGeom>
          <a:effectLst/>
        </p:spPr>
        <p:txBody>
          <a:bodyPr lIns="91429" tIns="45715" rIns="91429" bIns="45715"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расходов бюджета Волгограда: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graphicFrame>
        <p:nvGraphicFramePr>
          <p:cNvPr id="12" name="Содержимое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3318170"/>
              </p:ext>
            </p:extLst>
          </p:nvPr>
        </p:nvGraphicFramePr>
        <p:xfrm>
          <a:off x="304224" y="1579417"/>
          <a:ext cx="8341013" cy="4461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40146" y="1348301"/>
            <a:ext cx="1173018" cy="31217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</a:p>
        </p:txBody>
      </p:sp>
    </p:spTree>
    <p:extLst>
      <p:ext uri="{BB962C8B-B14F-4D97-AF65-F5344CB8AC3E}">
        <p14:creationId xmlns:p14="http://schemas.microsoft.com/office/powerpoint/2010/main" val="183357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0529" y="171150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758028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/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1169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7982" y="949160"/>
            <a:ext cx="7706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280F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майские указы Президента РФ</a:t>
            </a:r>
          </a:p>
        </p:txBody>
      </p:sp>
      <p:graphicFrame>
        <p:nvGraphicFramePr>
          <p:cNvPr id="69" name="Таблица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98833"/>
              </p:ext>
            </p:extLst>
          </p:nvPr>
        </p:nvGraphicFramePr>
        <p:xfrm>
          <a:off x="320576" y="1450815"/>
          <a:ext cx="8467417" cy="2948228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519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3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2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9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получателей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Средняя заработная плата</a:t>
                      </a:r>
                      <a:endParaRPr lang="ru-RU" sz="1800" b="1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153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800" b="1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800" b="1" u="none" strike="noStrike" kern="120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темп роста</a:t>
                      </a:r>
                      <a:endParaRPr lang="ru-RU" sz="1800" b="1" u="none" strike="noStrike" kern="120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25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</a:t>
                      </a:r>
                      <a:r>
                        <a:rPr lang="ru-RU" sz="18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учреждений </a:t>
                      </a:r>
                      <a:r>
                        <a:rPr lang="ru-RU" sz="1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 образования</a:t>
                      </a:r>
                      <a:endParaRPr lang="ru-RU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29 908 </a:t>
                      </a:r>
                      <a:endParaRPr lang="ru-RU" sz="18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0B1B2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31 916</a:t>
                      </a:r>
                      <a:endParaRPr lang="ru-RU" sz="1800" b="1" u="none" strike="noStrike" kern="1200" baseline="0" dirty="0">
                        <a:solidFill>
                          <a:srgbClr val="0B1B2F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0B1B2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106,7%</a:t>
                      </a:r>
                      <a:endParaRPr lang="ru-RU" sz="1800" b="1" u="none" strike="noStrike" kern="1200" baseline="0" dirty="0">
                        <a:solidFill>
                          <a:srgbClr val="0B1B2F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63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учреждений общего образования</a:t>
                      </a:r>
                      <a:endParaRPr lang="ru-RU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34 027</a:t>
                      </a:r>
                      <a:endParaRPr lang="ru-RU" sz="18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0B1B2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37 315</a:t>
                      </a:r>
                      <a:endParaRPr lang="ru-RU" sz="1800" b="1" u="none" strike="noStrike" kern="1200" baseline="0" dirty="0">
                        <a:solidFill>
                          <a:srgbClr val="0B1B2F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0B1B2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109,7%</a:t>
                      </a:r>
                      <a:endParaRPr lang="ru-RU" sz="1800" b="1" u="none" strike="noStrike" kern="1200" baseline="0" dirty="0">
                        <a:solidFill>
                          <a:srgbClr val="0B1B2F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63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учреждений дополнительного образования</a:t>
                      </a:r>
                      <a:endParaRPr lang="ru-RU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32 264</a:t>
                      </a:r>
                      <a:endParaRPr lang="ru-RU" sz="18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0B1B2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32 914</a:t>
                      </a:r>
                      <a:endParaRPr lang="ru-RU" sz="1800" b="1" u="none" strike="noStrike" kern="1200" baseline="0" dirty="0">
                        <a:solidFill>
                          <a:srgbClr val="0B1B2F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0B1B2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102,0%</a:t>
                      </a:r>
                      <a:endParaRPr lang="ru-RU" sz="1800" b="1" u="none" strike="noStrike" kern="1200" baseline="0" dirty="0">
                        <a:solidFill>
                          <a:srgbClr val="0B1B2F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63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работники учреждений культуры</a:t>
                      </a:r>
                      <a:endParaRPr lang="ru-RU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29 576</a:t>
                      </a:r>
                      <a:endParaRPr lang="ru-RU" sz="18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0B1B2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32 585</a:t>
                      </a:r>
                      <a:endParaRPr lang="ru-RU" sz="1800" b="1" u="none" strike="noStrike" kern="1200" baseline="0" dirty="0">
                        <a:solidFill>
                          <a:srgbClr val="0B1B2F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0B1B2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110,2%</a:t>
                      </a:r>
                      <a:endParaRPr lang="ru-RU" sz="1800" b="1" u="none" strike="noStrike" kern="1200" baseline="0" dirty="0">
                        <a:solidFill>
                          <a:srgbClr val="0B1B2F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0" y="4551964"/>
            <a:ext cx="2190915" cy="165487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5255" y="4551966"/>
            <a:ext cx="2190916" cy="164563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39189" y="1116639"/>
            <a:ext cx="922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347" y="4551172"/>
            <a:ext cx="2336054" cy="166085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385" y="4550982"/>
            <a:ext cx="2071395" cy="165997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05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0529" y="161914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15045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/>
          <a:srcRect l="67224" t="83189" r="14423" b="8261"/>
          <a:stretch/>
        </p:blipFill>
        <p:spPr bwMode="auto">
          <a:xfrm>
            <a:off x="4738256" y="6262254"/>
            <a:ext cx="4405746" cy="595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1169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792422146"/>
              </p:ext>
            </p:extLst>
          </p:nvPr>
        </p:nvGraphicFramePr>
        <p:xfrm>
          <a:off x="518354" y="364229"/>
          <a:ext cx="3784847" cy="2500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968107" y="1851400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628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12526" y="1731803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12 807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704694"/>
            <a:ext cx="85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47827" y="960582"/>
            <a:ext cx="1367161" cy="5049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2244319" y="906715"/>
            <a:ext cx="4239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образование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5992665" y="4106804"/>
            <a:ext cx="2698962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</a:t>
            </a:r>
            <a:r>
              <a:rPr lang="ru-RU" sz="1400" b="1" dirty="0" smtClean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1280 мест по </a:t>
            </a:r>
            <a:r>
              <a:rPr lang="ru-RU" sz="1400" b="1" dirty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улице им. </a:t>
            </a:r>
            <a:r>
              <a:rPr lang="ru-RU" sz="1400" b="1" dirty="0" err="1" smtClean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Кортоева</a:t>
            </a:r>
            <a:r>
              <a:rPr lang="ru-RU" sz="1400" b="1" dirty="0" smtClean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b="1" dirty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Дзержинском районе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96422" y="4123839"/>
            <a:ext cx="2484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 </a:t>
            </a:r>
            <a:r>
              <a:rPr lang="ru-RU" sz="1400" b="1" dirty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1000 мест в Красноармейском районе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3111737" y="4132505"/>
            <a:ext cx="2975943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 </a:t>
            </a:r>
            <a:r>
              <a:rPr lang="ru-RU" sz="1400" b="1" dirty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1000 мест в 205 </a:t>
            </a:r>
            <a:r>
              <a:rPr lang="ru-RU" sz="1400" b="1" dirty="0" err="1" smtClean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1400" b="1" dirty="0" smtClean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ул. Кузнецкая </a:t>
            </a:r>
            <a:r>
              <a:rPr lang="ru-RU" sz="1400" b="1" dirty="0" smtClean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Ворошиловском районе</a:t>
            </a:r>
            <a:endParaRPr lang="ru-RU" sz="1400" b="1" dirty="0">
              <a:solidFill>
                <a:srgbClr val="0B1B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04777" y="1347021"/>
            <a:ext cx="43663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Создано 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новых мест </a:t>
            </a:r>
          </a:p>
          <a:p>
            <a:pPr algn="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общеобразовательных учреждениях</a:t>
            </a:r>
            <a:endParaRPr lang="ru-RU" sz="2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47" t="39210" r="45289" b="23964"/>
          <a:stretch/>
        </p:blipFill>
        <p:spPr bwMode="auto">
          <a:xfrm>
            <a:off x="3144641" y="2839575"/>
            <a:ext cx="2674268" cy="133526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37" y="2830339"/>
            <a:ext cx="2636604" cy="1326025"/>
          </a:xfrm>
          <a:prstGeom prst="rect">
            <a:avLst/>
          </a:prstGeom>
          <a:solidFill>
            <a:schemeClr val="bg1">
              <a:alpha val="48000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 descr="C:\Users\ee-kaurova\AppData\Local\Microsoft\Windows\Temporary Internet Files\Content.Outlook\VLTK25Y4\Картоева_аналог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365" y="2835565"/>
            <a:ext cx="2792471" cy="133927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xtLst/>
        </p:spPr>
      </p:pic>
      <p:pic>
        <p:nvPicPr>
          <p:cNvPr id="32" name="Picture 3" descr="C:\Users\ee-kaurova\AppData\Local\Microsoft\Windows\Temporary Internet Files\Content.Outlook\VLTK25Y4\СОШ_Шекснинская_0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02910"/>
            <a:ext cx="2632364" cy="125614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xtLst/>
        </p:spPr>
      </p:pic>
      <p:sp>
        <p:nvSpPr>
          <p:cNvPr id="33" name="Прямоугольник 32"/>
          <p:cNvSpPr/>
          <p:nvPr/>
        </p:nvSpPr>
        <p:spPr>
          <a:xfrm>
            <a:off x="299440" y="6021912"/>
            <a:ext cx="24840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  <a:r>
              <a:rPr lang="ru-RU" sz="1400" b="1" dirty="0" smtClean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1000 мест по ул. Шекснинской</a:t>
            </a:r>
            <a:endParaRPr lang="ru-RU" sz="1400" b="1" dirty="0">
              <a:solidFill>
                <a:srgbClr val="0B1B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Дзержинском районе</a:t>
            </a:r>
          </a:p>
        </p:txBody>
      </p:sp>
      <p:pic>
        <p:nvPicPr>
          <p:cNvPr id="34" name="Picture 6" descr="\\vesta.depfin.volgadmin.ru\Департамент\БюджПолитики\2023-2025 (проект)\2023-2025 (первоначально)\ПУБЛИЧНЫЕ СЛУШАНИЯ\Публичные слушания\Школа Ивановского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106" y="4802908"/>
            <a:ext cx="2710567" cy="124690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 bwMode="auto">
          <a:xfrm>
            <a:off x="3087827" y="6032585"/>
            <a:ext cx="2698962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</a:t>
            </a:r>
            <a:r>
              <a:rPr lang="ru-RU" sz="1400" b="1" dirty="0" smtClean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1224 места по </a:t>
            </a:r>
            <a:r>
              <a:rPr lang="ru-RU" sz="1400" b="1" dirty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улице им. </a:t>
            </a:r>
            <a:r>
              <a:rPr lang="ru-RU" sz="1400" b="1" dirty="0" smtClean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Ивановского в Советском районе</a:t>
            </a:r>
            <a:endParaRPr lang="ru-RU" sz="1400" b="1" dirty="0">
              <a:solidFill>
                <a:srgbClr val="0B1B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11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rgbClr val="C4BD9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20831199">
            <a:off x="7499010" y="4815966"/>
            <a:ext cx="1528433" cy="122274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744" y="4830618"/>
            <a:ext cx="1483066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58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8238" y="152677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70463" y="88269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/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1169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2101" y="2300648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526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7090" y="1417846"/>
            <a:ext cx="1357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72879" y="1384187"/>
            <a:ext cx="1367161" cy="3945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690031" y="970279"/>
            <a:ext cx="7816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культуру и кинематографию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Молодежную политику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87703" y="2447637"/>
            <a:ext cx="945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776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391" y="3763829"/>
            <a:ext cx="369093" cy="32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331" y="3757251"/>
            <a:ext cx="315342" cy="26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Овал 41"/>
          <p:cNvSpPr/>
          <p:nvPr/>
        </p:nvSpPr>
        <p:spPr>
          <a:xfrm>
            <a:off x="3997013" y="3701946"/>
            <a:ext cx="396012" cy="400563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028656" y="3581859"/>
            <a:ext cx="1395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культуры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436761" y="3568561"/>
            <a:ext cx="5918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B1B2F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14</a:t>
            </a:r>
            <a:endParaRPr lang="ru-RU" sz="3600" b="1" dirty="0">
              <a:solidFill>
                <a:srgbClr val="0B1B2F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389091" y="3492785"/>
            <a:ext cx="16810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молодежной политики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967983" y="3589429"/>
            <a:ext cx="606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B1B2F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13</a:t>
            </a:r>
            <a:endParaRPr lang="ru-RU" sz="3600" b="1" dirty="0">
              <a:solidFill>
                <a:srgbClr val="0B1B2F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6472091" y="3733833"/>
            <a:ext cx="414457" cy="387887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2579125442"/>
              </p:ext>
            </p:extLst>
          </p:nvPr>
        </p:nvGraphicFramePr>
        <p:xfrm>
          <a:off x="120073" y="1117599"/>
          <a:ext cx="4710545" cy="2900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45" y="4348064"/>
            <a:ext cx="2146041" cy="171595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323" y="4357395"/>
            <a:ext cx="2239346" cy="173549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7" y="4325322"/>
            <a:ext cx="2183362" cy="17395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47" y="4338735"/>
            <a:ext cx="2222531" cy="172616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927" y="1833901"/>
            <a:ext cx="1856791" cy="158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891" y="2071288"/>
            <a:ext cx="2207490" cy="114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16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532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7819" r="14262" b="60114"/>
          <a:stretch/>
        </p:blipFill>
        <p:spPr bwMode="auto">
          <a:xfrm>
            <a:off x="0" y="0"/>
            <a:ext cx="9144000" cy="1320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92" y="171450"/>
            <a:ext cx="719137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5"/>
          <a:srcRect l="67224" t="83189" r="14423" b="8261"/>
          <a:stretch/>
        </p:blipFill>
        <p:spPr bwMode="auto">
          <a:xfrm>
            <a:off x="2937164" y="6022109"/>
            <a:ext cx="6206836" cy="835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086" y="6400945"/>
            <a:ext cx="2555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711952" y="6328923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693373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развития экономики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 года 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одержимое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9595587"/>
              </p:ext>
            </p:extLst>
          </p:nvPr>
        </p:nvGraphicFramePr>
        <p:xfrm>
          <a:off x="839284" y="1923338"/>
          <a:ext cx="7772871" cy="4083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81994" y="1459514"/>
            <a:ext cx="1173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млрд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95729" y="1421666"/>
            <a:ext cx="3194047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регистрируемой безработицы снизился</a:t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0,34% до 0,22% </a:t>
            </a:r>
            <a:endParaRPr lang="ru-RU" sz="2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9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0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1292" y="161913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878100" y="69796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/>
          <a:srcRect l="67224" t="83189" r="14423" b="8261"/>
          <a:stretch/>
        </p:blipFill>
        <p:spPr bwMode="auto">
          <a:xfrm>
            <a:off x="3426691" y="6165304"/>
            <a:ext cx="5717310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1169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541507503"/>
              </p:ext>
            </p:extLst>
          </p:nvPr>
        </p:nvGraphicFramePr>
        <p:xfrm>
          <a:off x="575037" y="832439"/>
          <a:ext cx="3784847" cy="242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782111" y="2133829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593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366" y="2249119"/>
            <a:ext cx="85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5741" y="1001909"/>
            <a:ext cx="3835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14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физическую культуру и спорт</a:t>
            </a:r>
            <a:endParaRPr lang="ru-RU" sz="2400" b="1" kern="1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20110" y="3117480"/>
            <a:ext cx="1139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51,3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219394" y="3194366"/>
            <a:ext cx="26980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</a:t>
            </a:r>
            <a:r>
              <a:rPr lang="ru-RU" sz="1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регулярно </a:t>
            </a:r>
          </a:p>
          <a:p>
            <a:pPr algn="ctr"/>
            <a:r>
              <a:rPr lang="ru-RU" sz="1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занимающегося спортом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074468" y="3244436"/>
            <a:ext cx="3626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%</a:t>
            </a:r>
            <a:endParaRPr lang="ru-RU" sz="9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327" y="994524"/>
            <a:ext cx="2279632" cy="178261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4094928" y="3010190"/>
            <a:ext cx="11887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1 495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137542" y="2896796"/>
            <a:ext cx="164515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физкультурных и спортивных мероприятий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692126" y="3014030"/>
            <a:ext cx="1139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115,9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767782" y="3172512"/>
            <a:ext cx="13762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человек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60131" y="5288340"/>
            <a:ext cx="2758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плоскостного 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спортсооружения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ул. Волгоградской в пос. Горьковский Советского района Волгограда</a:t>
            </a:r>
          </a:p>
        </p:txBody>
      </p:sp>
      <p:pic>
        <p:nvPicPr>
          <p:cNvPr id="1027" name="Picture 3" descr="C:\Users\bao\AppData\Local\Microsoft\Windows\Temporary Internet Files\Content.Outlook\QYZPRCOS\165234125537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836" y="984698"/>
            <a:ext cx="2228103" cy="179185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669309" y="5302549"/>
            <a:ext cx="317730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контракт на 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работ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проектирование и 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по </a:t>
            </a:r>
            <a:r>
              <a:rPr lang="ru-RU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ул.Елецкая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полем для мини-футбола и баскетбола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04639" y="2233331"/>
            <a:ext cx="945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417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В Волгограде построят ФОК с ареной для мини-футбола и баскетбол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В Волгограде построят ФОК с ареной для мини-футбола и баскетбол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В Волгограде построят ФОК с ареной для мини-футбола и баскетбол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В Волгограде построят ФОК с ареной для мини-футбола и баскетбол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В Волгограде построят ФОК с ареной для мини-футбола и баскетбол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В Волгограде построят ФОК с ареной для мини-футбола и баскетбола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109" y="3731491"/>
            <a:ext cx="2927928" cy="159789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4" descr="https://sportishka.com/uploads/posts/2021-11/1637706641_3-sportishka-com-p-ploskostnie-sportivnie-sooruzheniya-komand-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https://sportishka.com/uploads/posts/2021-11/1637706641_3-sportishka-com-p-ploskostnie-sportivnie-sooruzheniya-komand-4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2" y="3713018"/>
            <a:ext cx="2706254" cy="161636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5800436" y="5288693"/>
            <a:ext cx="33435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Начаты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устройству 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открытого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типа 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им. Курчатова, 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1б </a:t>
            </a:r>
            <a:r>
              <a:rPr lang="ru-RU" sz="15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Кировском 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Волгограда</a:t>
            </a:r>
            <a:endParaRPr lang="ru-RU" sz="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3" descr="https://riac34.ru/upload/iblock/8f8/Kulikov_0041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5" descr="https://riac34.ru/upload/iblock/8f8/Kulikov_0041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2" name="Picture 18" descr="C:\Users\bao\Downloads\Kulikov_004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73" y="3731490"/>
            <a:ext cx="2918691" cy="158109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57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9766" y="152677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61227" y="69795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/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1169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166092214"/>
              </p:ext>
            </p:extLst>
          </p:nvPr>
        </p:nvGraphicFramePr>
        <p:xfrm>
          <a:off x="464200" y="1154546"/>
          <a:ext cx="3784847" cy="1764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049220" y="1937768"/>
            <a:ext cx="945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3 267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421" y="1913905"/>
            <a:ext cx="85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672879" y="926476"/>
            <a:ext cx="1367161" cy="225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748133" y="1008020"/>
            <a:ext cx="6294025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дорожное хозяйство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630151" y="1435207"/>
            <a:ext cx="9765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B1B2F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64,2</a:t>
            </a:r>
            <a:endParaRPr lang="ru-RU" sz="3600" b="1" dirty="0">
              <a:solidFill>
                <a:srgbClr val="0B1B2F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94448" y="1928469"/>
            <a:ext cx="27111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 построено, реконструировано, отремонтировано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 flipH="1">
            <a:off x="5504074" y="1647166"/>
            <a:ext cx="838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км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864359" y="1409330"/>
            <a:ext cx="6799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B1B2F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80</a:t>
            </a:r>
            <a:endParaRPr lang="ru-RU" sz="3600" b="1" dirty="0">
              <a:solidFill>
                <a:srgbClr val="0B1B2F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864007" y="1965455"/>
            <a:ext cx="2067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построено и отремонтировано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 flipH="1">
            <a:off x="7483111" y="1612052"/>
            <a:ext cx="1286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объектов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47" y="3029528"/>
            <a:ext cx="2584179" cy="157018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337"/>
          <a:stretch/>
        </p:blipFill>
        <p:spPr>
          <a:xfrm>
            <a:off x="3259808" y="4762047"/>
            <a:ext cx="2669937" cy="15094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09" y="4789757"/>
            <a:ext cx="2586181" cy="15186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0" name="Прямоугольник 29"/>
          <p:cNvSpPr/>
          <p:nvPr/>
        </p:nvSpPr>
        <p:spPr>
          <a:xfrm>
            <a:off x="7564581" y="914401"/>
            <a:ext cx="1126836" cy="314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536" y="4758613"/>
            <a:ext cx="2547258" cy="151156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383" y="3041778"/>
            <a:ext cx="2654890" cy="154441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864" y="3041780"/>
            <a:ext cx="2528597" cy="155121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59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-73746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8238" y="134204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70463" y="69796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/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1169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4182929955"/>
              </p:ext>
            </p:extLst>
          </p:nvPr>
        </p:nvGraphicFramePr>
        <p:xfrm>
          <a:off x="898309" y="857970"/>
          <a:ext cx="3784847" cy="2199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3099050" y="1648898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3 918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1729178"/>
            <a:ext cx="85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4422" y="978352"/>
            <a:ext cx="3835154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транспорт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440940" y="787716"/>
            <a:ext cx="9220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B1B2F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91,2</a:t>
            </a:r>
            <a:endParaRPr lang="ru-RU" sz="3600" b="1" dirty="0">
              <a:solidFill>
                <a:srgbClr val="0B1B2F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787084" y="1296622"/>
            <a:ext cx="41857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перевезено по регулируемым тарифам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 flipH="1">
            <a:off x="7392656" y="971683"/>
            <a:ext cx="1552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млн человек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182" y="2876953"/>
            <a:ext cx="2456873" cy="157389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46" y="4599709"/>
            <a:ext cx="2484581" cy="16522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1339523" y="1865952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1 425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66523" y="1707546"/>
            <a:ext cx="3824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531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ИНФРАСТРУКТУРНЫХ проектов</a:t>
            </a:r>
            <a:endParaRPr lang="ru-RU" b="1" dirty="0">
              <a:solidFill>
                <a:srgbClr val="531E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966691" y="2334677"/>
            <a:ext cx="2419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ПРИОБРЕТЕНО: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787633" y="2646298"/>
            <a:ext cx="628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B1B2F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56</a:t>
            </a:r>
            <a:endParaRPr lang="ru-RU" sz="3200" b="1" dirty="0">
              <a:solidFill>
                <a:srgbClr val="0B1B2F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849130" y="3746556"/>
            <a:ext cx="627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B1B2F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60</a:t>
            </a:r>
            <a:endParaRPr lang="ru-RU" sz="3200" b="1" dirty="0">
              <a:solidFill>
                <a:srgbClr val="0B1B2F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06447" y="2657572"/>
            <a:ext cx="2262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роллейбусов с автономным ходом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24820" y="3803447"/>
            <a:ext cx="21191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автобусов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поставкой в 2023 году</a:t>
            </a:r>
          </a:p>
          <a:p>
            <a:pPr algn="ct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6371299" y="2793920"/>
            <a:ext cx="581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ед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H="1">
            <a:off x="6516537" y="3866093"/>
            <a:ext cx="581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ед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13" y="4599838"/>
            <a:ext cx="2916806" cy="165167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1" y="2864498"/>
            <a:ext cx="2687790" cy="158620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70" y="4608946"/>
            <a:ext cx="2678648" cy="165189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5300609" y="3223512"/>
            <a:ext cx="38433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контракт и оплачен аванс на приобретение в 2023 году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65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9001" y="152677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88937" y="88268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/>
          <a:srcRect l="67224" t="83189" r="14423" b="8261"/>
          <a:stretch/>
        </p:blipFill>
        <p:spPr bwMode="auto">
          <a:xfrm>
            <a:off x="2910006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8825" y="6417846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72563" y="857746"/>
            <a:ext cx="146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660353" y="926476"/>
            <a:ext cx="1367161" cy="914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129549" y="987588"/>
            <a:ext cx="3835154" cy="347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400" b="1" dirty="0" smtClean="0">
                <a:solidFill>
                  <a:srgbClr val="531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Капитальные расходы</a:t>
            </a:r>
            <a:endParaRPr lang="ru-RU" sz="2400" b="1" dirty="0">
              <a:solidFill>
                <a:srgbClr val="531E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1" y="1405992"/>
            <a:ext cx="4031578" cy="226093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1380931"/>
            <a:ext cx="4137890" cy="228599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619" y="3738713"/>
            <a:ext cx="423201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-112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Продолжено </a:t>
            </a:r>
            <a:r>
              <a:rPr lang="ru-RU" spc="-112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сооружений </a:t>
            </a:r>
          </a:p>
          <a:p>
            <a:r>
              <a:rPr lang="ru-RU" spc="-112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биологической очистки  на о. Голодный</a:t>
            </a:r>
          </a:p>
          <a:p>
            <a:endParaRPr lang="ru-RU" spc="-112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spc="-112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Завершено </a:t>
            </a:r>
            <a:r>
              <a:rPr lang="ru-RU" spc="-112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</a:t>
            </a:r>
          </a:p>
          <a:p>
            <a:pPr algn="r"/>
            <a:r>
              <a:rPr lang="ru-RU" spc="-112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территории  Центральной набережной Волгограда </a:t>
            </a:r>
            <a:r>
              <a:rPr lang="ru-RU" spc="-11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62-ой Армии </a:t>
            </a:r>
          </a:p>
          <a:p>
            <a:pPr algn="r"/>
            <a:endParaRPr lang="ru-RU" sz="1600" spc="-112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254363" y="3731428"/>
            <a:ext cx="1572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2 005,6</a:t>
            </a:r>
            <a:endParaRPr lang="ru-RU" sz="3600" b="1" dirty="0">
              <a:solidFill>
                <a:srgbClr val="002060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07663" y="4677848"/>
            <a:ext cx="14847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2 072,3</a:t>
            </a:r>
            <a:endParaRPr lang="ru-RU" sz="3600" b="1" dirty="0">
              <a:solidFill>
                <a:srgbClr val="002060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93584" y="3675240"/>
            <a:ext cx="28114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2019-2022 годах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86133" y="4702645"/>
            <a:ext cx="28114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освоено 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2017-2021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99796" y="5463694"/>
            <a:ext cx="80149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11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</a:t>
            </a:r>
            <a:r>
              <a:rPr lang="ru-RU" spc="-11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контракт и оплачен аванс на разработку проектной документации на Обустройство нижней террасы Центральной набережной Волгограда от бронекатера БК-13 до моста через р. </a:t>
            </a:r>
            <a:r>
              <a:rPr lang="ru-RU" spc="-112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Волгу</a:t>
            </a:r>
            <a:endParaRPr lang="ru-RU" spc="-112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61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5184" y="134204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025882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/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1169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627075814"/>
              </p:ext>
            </p:extLst>
          </p:nvPr>
        </p:nvGraphicFramePr>
        <p:xfrm>
          <a:off x="345283" y="926166"/>
          <a:ext cx="3928137" cy="1912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681721" y="1813168"/>
            <a:ext cx="1180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1 530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193965" y="1829864"/>
            <a:ext cx="99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142" y="1029215"/>
            <a:ext cx="4252404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благоустройство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303639" y="1783469"/>
            <a:ext cx="503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B1B2F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45</a:t>
            </a:r>
            <a:endParaRPr lang="ru-RU" sz="2400" b="1" dirty="0">
              <a:solidFill>
                <a:srgbClr val="0B1B2F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721102" y="1811163"/>
            <a:ext cx="1198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дворовых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306713" y="1460862"/>
            <a:ext cx="2346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БЛАГОУСТРОЕНО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648216" y="2116184"/>
            <a:ext cx="1721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общественных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60136" y="2392200"/>
            <a:ext cx="1469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256618" y="2274280"/>
            <a:ext cx="468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B1B2F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19</a:t>
            </a:r>
            <a:endParaRPr lang="ru-RU" sz="2400" b="1" dirty="0">
              <a:solidFill>
                <a:srgbClr val="0B1B2F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797760" y="1460864"/>
            <a:ext cx="2115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762296" y="1770172"/>
            <a:ext cx="349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B1B2F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8</a:t>
            </a:r>
            <a:endParaRPr lang="ru-RU" sz="2400" b="1" dirty="0">
              <a:solidFill>
                <a:srgbClr val="0B1B2F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7102816" y="1770157"/>
            <a:ext cx="1005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детских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7048402" y="2065942"/>
            <a:ext cx="1460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спортивных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051086" y="2360431"/>
            <a:ext cx="1469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767908" y="2177857"/>
            <a:ext cx="338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B1B2F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4</a:t>
            </a:r>
            <a:endParaRPr lang="ru-RU" sz="2400" b="1" dirty="0">
              <a:solidFill>
                <a:srgbClr val="0B1B2F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856" y="2894942"/>
            <a:ext cx="2586180" cy="164623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985810" y="1828705"/>
            <a:ext cx="1055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817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Сквер у станции «Заканальная» и территорию у «Старой Сарепты» благоустроят  в этом году - Volganet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55" y="2911151"/>
            <a:ext cx="2665445" cy="161419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535" y="2883159"/>
            <a:ext cx="2653192" cy="166318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90" y="4652771"/>
            <a:ext cx="2613891" cy="163719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126" y="4628266"/>
            <a:ext cx="2647727" cy="161419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3" y="4665306"/>
            <a:ext cx="2656303" cy="160618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201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113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8472" y="157017"/>
            <a:ext cx="552801" cy="67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6990519" y="5352177"/>
            <a:ext cx="2153481" cy="36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0" rIns="91418" bIns="457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Долговая нагрузка 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 rot="10800000" flipV="1">
            <a:off x="2024014" y="5395591"/>
            <a:ext cx="838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0" rIns="91418" bIns="457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99,6%</a:t>
            </a:r>
            <a:endParaRPr lang="ru-RU" alt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77852" y="5388062"/>
            <a:ext cx="8345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0" rIns="91418" bIns="457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94,6%</a:t>
            </a:r>
            <a:endParaRPr lang="ru-RU" alt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 rot="10800000" flipV="1">
            <a:off x="3942235" y="5377119"/>
            <a:ext cx="838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0" rIns="91418" bIns="457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88,7%</a:t>
            </a:r>
            <a:endParaRPr lang="ru-RU" alt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 rot="10800000" flipV="1">
            <a:off x="2993323" y="5395591"/>
            <a:ext cx="838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0" rIns="91418" bIns="457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90,2%</a:t>
            </a:r>
            <a:endParaRPr lang="ru-RU" alt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1187624" y="3346002"/>
            <a:ext cx="454157" cy="30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0" rIns="91418" bIns="457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6079375" y="5377118"/>
            <a:ext cx="634392" cy="312482"/>
          </a:xfrm>
          <a:prstGeom prst="rect">
            <a:avLst/>
          </a:prstGeom>
        </p:spPr>
        <p:txBody>
          <a:bodyPr wrap="none" lIns="91418" tIns="45710" rIns="91418" bIns="4571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79,3%</a:t>
            </a:r>
            <a:endParaRPr lang="ru-RU" sz="1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4983851" y="5386638"/>
            <a:ext cx="649797" cy="307821"/>
          </a:xfrm>
          <a:prstGeom prst="rect">
            <a:avLst/>
          </a:prstGeom>
        </p:spPr>
        <p:txBody>
          <a:bodyPr wrap="none" lIns="91418" tIns="45710" rIns="91418" bIns="4571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83,4%</a:t>
            </a:r>
            <a:endParaRPr lang="ru-RU" sz="1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6200000">
            <a:off x="2533565" y="3129011"/>
            <a:ext cx="937990" cy="285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7 220</a:t>
            </a:r>
          </a:p>
        </p:txBody>
      </p:sp>
      <p:sp>
        <p:nvSpPr>
          <p:cNvPr id="19" name="Прямоугольник 18"/>
          <p:cNvSpPr/>
          <p:nvPr/>
        </p:nvSpPr>
        <p:spPr>
          <a:xfrm rot="16200000">
            <a:off x="4525254" y="3130896"/>
            <a:ext cx="937990" cy="285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7 220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830928" y="5229200"/>
            <a:ext cx="6107049" cy="0"/>
          </a:xfrm>
          <a:prstGeom prst="line">
            <a:avLst/>
          </a:prstGeom>
          <a:ln w="127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35" name="Содержимое 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83003660"/>
              </p:ext>
            </p:extLst>
          </p:nvPr>
        </p:nvGraphicFramePr>
        <p:xfrm>
          <a:off x="82550" y="1332493"/>
          <a:ext cx="9061450" cy="3607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TextBox 10"/>
          <p:cNvSpPr txBox="1">
            <a:spLocks noChangeArrowheads="1"/>
          </p:cNvSpPr>
          <p:nvPr/>
        </p:nvSpPr>
        <p:spPr bwMode="auto">
          <a:xfrm>
            <a:off x="245234" y="1672271"/>
            <a:ext cx="430843" cy="291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square" lIns="91418" tIns="45710" rIns="91418" bIns="457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228674" y="1453628"/>
            <a:ext cx="553944" cy="330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</a:p>
        </p:txBody>
      </p:sp>
      <p:sp>
        <p:nvSpPr>
          <p:cNvPr id="38" name="TextBox 10"/>
          <p:cNvSpPr txBox="1">
            <a:spLocks noChangeArrowheads="1"/>
          </p:cNvSpPr>
          <p:nvPr/>
        </p:nvSpPr>
        <p:spPr bwMode="auto">
          <a:xfrm>
            <a:off x="6805532" y="2343403"/>
            <a:ext cx="2338468" cy="93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0" rIns="91418" bIns="457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04083" indent="-204083" algn="ctr">
              <a:buFontTx/>
              <a:buChar char="-"/>
            </a:pPr>
            <a:r>
              <a:rPr lang="ru-RU" alt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16.08.2021 г. предоставлен  бюджетный кредит на сумму</a:t>
            </a:r>
          </a:p>
          <a:p>
            <a:pPr algn="ctr"/>
            <a:r>
              <a:rPr lang="ru-RU" alt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5 311,8 млн. руб. для замещения кредитов от кредитных </a:t>
            </a:r>
            <a:r>
              <a:rPr lang="ru-RU" alt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</a:t>
            </a:r>
            <a:r>
              <a:rPr lang="ru-RU" alt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2026 года  - 0,1%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0928" y="103239"/>
            <a:ext cx="5772728" cy="353933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000" b="1" cap="all" spc="-38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="1" cap="all" spc="-38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труктура муниципального долга Волгограда</a:t>
            </a:r>
            <a:endParaRPr lang="ru-RU" sz="2000" b="1" cap="all" spc="-38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325909" y="1237002"/>
            <a:ext cx="1224136" cy="290179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pPr lvl="0" algn="ctr"/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en-US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6162675"/>
            <a:ext cx="62372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Овал 28"/>
          <p:cNvSpPr/>
          <p:nvPr/>
        </p:nvSpPr>
        <p:spPr>
          <a:xfrm>
            <a:off x="8790982" y="6456148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11952" y="6390136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"/>
          <p:cNvSpPr txBox="1"/>
          <p:nvPr/>
        </p:nvSpPr>
        <p:spPr>
          <a:xfrm>
            <a:off x="2137309" y="2101615"/>
            <a:ext cx="558639" cy="22880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5311,8</a:t>
            </a:r>
            <a:endParaRPr lang="ru-RU" sz="1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8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532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7819" r="14262" b="60114"/>
          <a:stretch/>
        </p:blipFill>
        <p:spPr bwMode="auto">
          <a:xfrm>
            <a:off x="0" y="0"/>
            <a:ext cx="9144000" cy="1320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19" y="171450"/>
            <a:ext cx="719137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5"/>
          <a:srcRect l="67224" t="83189" r="14423" b="8261"/>
          <a:stretch/>
        </p:blipFill>
        <p:spPr bwMode="auto">
          <a:xfrm>
            <a:off x="2937164" y="6022109"/>
            <a:ext cx="6206836" cy="835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086" y="6400945"/>
            <a:ext cx="2555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711952" y="6328923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94325" y="69796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314137"/>
              </p:ext>
            </p:extLst>
          </p:nvPr>
        </p:nvGraphicFramePr>
        <p:xfrm>
          <a:off x="466530" y="1764146"/>
          <a:ext cx="8408803" cy="4267199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458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5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50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44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181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818">
                <a:tc v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темп роста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0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ДОХОДЫ, в том числе: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25 390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25 951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32 943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126,9%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115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собственные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7 633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7 255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8 008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110,4%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82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средства вышестоящих бюджетов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17 757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18 696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24 935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133,4%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2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РАСХОДЫ, в том числе: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24 574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26 208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31 995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122,1%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927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собственные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7 518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7 336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7 652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104,3%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4873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средства вышестоящих бюджетов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17 056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18 872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24 343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129,0%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2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ДЕФИЦИТ (-) / ПРОФИЦИТ (+)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816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-257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948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02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МУНИЦИПАЛЬНЫЙ ДОЛГ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7 220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7 220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7 220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15687" y="1422190"/>
            <a:ext cx="3952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лн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5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612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4419" y="193963"/>
            <a:ext cx="652395" cy="75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601009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/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563699" y="6409373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071896"/>
              </p:ext>
            </p:extLst>
          </p:nvPr>
        </p:nvGraphicFramePr>
        <p:xfrm>
          <a:off x="353206" y="1533236"/>
          <a:ext cx="8457474" cy="2603893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382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5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50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44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56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endParaRPr lang="ru-RU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265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темп роста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67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ВСЕГО,</a:t>
                      </a:r>
                      <a:r>
                        <a:rPr lang="ru-RU" sz="18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том числе: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25 390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25 951</a:t>
                      </a:r>
                      <a:endParaRPr lang="ru-RU" sz="1800" b="1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32 943</a:t>
                      </a:r>
                      <a:endParaRPr lang="ru-RU" sz="1800" b="1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126,9%</a:t>
                      </a:r>
                      <a:endParaRPr lang="ru-RU" sz="1800" b="1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3F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667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</a:t>
                      </a:r>
                      <a:endParaRPr lang="ru-RU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7 633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7 255</a:t>
                      </a:r>
                      <a:endParaRPr lang="ru-RU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8 008</a:t>
                      </a:r>
                      <a:endParaRPr lang="ru-RU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110,4%</a:t>
                      </a:r>
                      <a:endParaRPr lang="ru-RU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2653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вышестоящих бюджетов</a:t>
                      </a:r>
                      <a:endParaRPr lang="ru-RU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17 757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18 696</a:t>
                      </a:r>
                      <a:endParaRPr lang="ru-RU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24 935</a:t>
                      </a:r>
                      <a:endParaRPr lang="ru-RU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133,4%</a:t>
                      </a:r>
                      <a:endParaRPr lang="ru-RU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4923323" y="1052736"/>
            <a:ext cx="3952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лн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53" y="4396244"/>
            <a:ext cx="2695110" cy="175039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64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3" y="4389093"/>
            <a:ext cx="2725883" cy="173412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AutoShape 2" descr="https://budget.permkrai.ru/img/about_budge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335" y="4348065"/>
            <a:ext cx="2155371" cy="190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41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0"/>
            <a:ext cx="9144000" cy="1024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658" y="161914"/>
            <a:ext cx="627688" cy="71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748791" y="88268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/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76456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910207596"/>
              </p:ext>
            </p:extLst>
          </p:nvPr>
        </p:nvGraphicFramePr>
        <p:xfrm>
          <a:off x="101977" y="388114"/>
          <a:ext cx="6365289" cy="5871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567710" y="2112966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2400" b="1" dirty="0">
              <a:solidFill>
                <a:srgbClr val="0B1B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56804" y="2799024"/>
            <a:ext cx="63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6,5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97913" y="2547688"/>
            <a:ext cx="63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B1B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6,2</a:t>
            </a:r>
            <a:endParaRPr lang="ru-RU" sz="2400" b="1" dirty="0">
              <a:solidFill>
                <a:srgbClr val="0B1B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47289" y="4179277"/>
            <a:ext cx="63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4,9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84758" y="3414382"/>
            <a:ext cx="63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87323" y="4230973"/>
            <a:ext cx="63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8,2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29039" y="1306598"/>
            <a:ext cx="1778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4812" y="2365203"/>
            <a:ext cx="1778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 доходы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68819" y="1841008"/>
            <a:ext cx="2147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на образовательный процесс 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74525" y="3063628"/>
            <a:ext cx="2147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дорожное хозяйство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0846" y="4879378"/>
            <a:ext cx="2308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доходы из вышестоящих бюджетов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83182" y="4697603"/>
            <a:ext cx="2589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строительство, реконструкцию социальных объектов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404" y="1320598"/>
            <a:ext cx="2430276" cy="139595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404" y="4455882"/>
            <a:ext cx="2420736" cy="139595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404" y="2887242"/>
            <a:ext cx="2420736" cy="139595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66934" y="1120938"/>
            <a:ext cx="146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млрд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8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42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9075" y="198859"/>
            <a:ext cx="572270" cy="62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730318" y="69796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/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76456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121449863"/>
              </p:ext>
            </p:extLst>
          </p:nvPr>
        </p:nvGraphicFramePr>
        <p:xfrm>
          <a:off x="0" y="1196486"/>
          <a:ext cx="6365289" cy="6562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3275607" y="4648174"/>
            <a:ext cx="1119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4 812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35654" y="4619071"/>
            <a:ext cx="130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НДФЛ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3964" y="3649367"/>
            <a:ext cx="1389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94759" y="4145867"/>
            <a:ext cx="812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657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5462" y="3012226"/>
            <a:ext cx="1237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УСН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72522" y="3584389"/>
            <a:ext cx="82200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82571" y="2675400"/>
            <a:ext cx="1197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НИФЛ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06145" y="3313246"/>
            <a:ext cx="68349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235</a:t>
            </a:r>
            <a:endParaRPr lang="ru-RU" sz="1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61674" y="1963430"/>
            <a:ext cx="1551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налоговые доходы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75858" y="3123780"/>
            <a:ext cx="773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512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98109" y="4858120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74%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12800" y="3223228"/>
            <a:ext cx="895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4%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93151" y="1335336"/>
            <a:ext cx="4394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доходов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606" y="4546513"/>
            <a:ext cx="2832587" cy="153726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606" y="2847723"/>
            <a:ext cx="2822698" cy="153726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606" y="1131288"/>
            <a:ext cx="2822697" cy="153726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3833771" y="2067667"/>
            <a:ext cx="146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02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05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656" y="161914"/>
            <a:ext cx="627689" cy="65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804209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6"/>
          <a:srcRect l="67224" t="83189" r="14423" b="8261"/>
          <a:stretch/>
        </p:blipFill>
        <p:spPr bwMode="auto">
          <a:xfrm>
            <a:off x="2910006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76456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15621951"/>
              </p:ext>
            </p:extLst>
          </p:nvPr>
        </p:nvGraphicFramePr>
        <p:xfrm>
          <a:off x="746696" y="1931211"/>
          <a:ext cx="8397304" cy="4230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2875" y="981082"/>
            <a:ext cx="7847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доходы, бюджетные назначения по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котор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перевыполнены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300" y="4677143"/>
            <a:ext cx="827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94664" y="4400144"/>
            <a:ext cx="11455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+1,2</a:t>
            </a:r>
            <a:r>
              <a:rPr lang="ru-RU" sz="29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900" b="1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4765" y="6218148"/>
            <a:ext cx="170822" cy="18466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>
                <a:alpha val="6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486589" y="6228313"/>
            <a:ext cx="170822" cy="184666"/>
          </a:xfrm>
          <a:prstGeom prst="rect">
            <a:avLst/>
          </a:prstGeom>
          <a:solidFill>
            <a:srgbClr val="2B6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539194" y="6135980"/>
            <a:ext cx="875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99121" y="6146746"/>
            <a:ext cx="768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895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335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656" y="208096"/>
            <a:ext cx="590744" cy="65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785737" y="69795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/>
          <a:srcRect l="67224" t="83189" r="14423" b="8261"/>
          <a:stretch/>
        </p:blipFill>
        <p:spPr bwMode="auto">
          <a:xfrm>
            <a:off x="3396343" y="6165304"/>
            <a:ext cx="5747658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76456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25684" y="993788"/>
            <a:ext cx="4692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НДФЛ с территории Волгограда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838094652"/>
              </p:ext>
            </p:extLst>
          </p:nvPr>
        </p:nvGraphicFramePr>
        <p:xfrm>
          <a:off x="300606" y="1767187"/>
          <a:ext cx="5286375" cy="5122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8782" y="4417404"/>
            <a:ext cx="929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</a:p>
          <a:p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2348854" y="2362700"/>
            <a:ext cx="1245246" cy="41943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4905320" y="3762553"/>
            <a:ext cx="4238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аключено новых трудовых договоров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5044187" y="2285759"/>
            <a:ext cx="4064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работникам </a:t>
            </a:r>
          </a:p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увеличена заработная плата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7021035" y="3269546"/>
            <a:ext cx="558885" cy="5646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7216653" y="1829422"/>
            <a:ext cx="576561" cy="597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5860290" y="4616926"/>
            <a:ext cx="598748" cy="6076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7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963" y="3369353"/>
            <a:ext cx="429847" cy="38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Прямоугольник 74"/>
          <p:cNvSpPr/>
          <p:nvPr/>
        </p:nvSpPr>
        <p:spPr>
          <a:xfrm>
            <a:off x="7601030" y="3252438"/>
            <a:ext cx="14350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latin typeface="Impact" panose="020B0806030902050204" pitchFamily="34" charset="0"/>
                <a:cs typeface="Times New Roman" panose="02020603050405020304" pitchFamily="18" charset="0"/>
              </a:rPr>
              <a:t>10 </a:t>
            </a:r>
            <a:r>
              <a:rPr lang="en-US" sz="3600" dirty="0" smtClean="0">
                <a:latin typeface="Impact" panose="020B0806030902050204" pitchFamily="34" charset="0"/>
                <a:cs typeface="Times New Roman" panose="02020603050405020304" pitchFamily="18" charset="0"/>
              </a:rPr>
              <a:t>056</a:t>
            </a:r>
            <a:endParaRPr lang="ru-RU" sz="3600" dirty="0"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7858954" y="1785312"/>
            <a:ext cx="12454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latin typeface="Impact" panose="020B0806030902050204" pitchFamily="34" charset="0"/>
                <a:cs typeface="Times New Roman" panose="02020603050405020304" pitchFamily="18" charset="0"/>
              </a:rPr>
              <a:t>37 771</a:t>
            </a:r>
            <a:endParaRPr lang="ru-RU" sz="3600" dirty="0"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6427807" y="4614697"/>
            <a:ext cx="2716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latin typeface="Impact" panose="020B0806030902050204" pitchFamily="34" charset="0"/>
                <a:cs typeface="Times New Roman" panose="02020603050405020304" pitchFamily="18" charset="0"/>
              </a:rPr>
              <a:t>2 </a:t>
            </a:r>
            <a:r>
              <a:rPr lang="en-US" sz="3600" dirty="0" smtClean="0">
                <a:latin typeface="Impact" panose="020B0806030902050204" pitchFamily="34" charset="0"/>
                <a:cs typeface="Times New Roman" panose="02020603050405020304" pitchFamily="18" charset="0"/>
              </a:rPr>
              <a:t>743</a:t>
            </a:r>
            <a:r>
              <a:rPr lang="ru-RU" sz="3600" dirty="0" smtClean="0">
                <a:latin typeface="Impact" panose="020B080603090205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Impact" panose="020B0806030902050204" pitchFamily="34" charset="0"/>
                <a:cs typeface="Times New Roman" panose="02020603050405020304" pitchFamily="18" charset="0"/>
              </a:rPr>
              <a:t>554</a:t>
            </a:r>
            <a:r>
              <a:rPr lang="ru-RU" sz="3600" dirty="0" smtClean="0">
                <a:latin typeface="Impact" panose="020B080603090205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Impact" panose="020B0806030902050204" pitchFamily="34" charset="0"/>
                <a:cs typeface="Times New Roman" panose="02020603050405020304" pitchFamily="18" charset="0"/>
              </a:rPr>
              <a:t>709</a:t>
            </a:r>
            <a:endParaRPr lang="ru-RU" sz="3600" dirty="0"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4956925" y="5172545"/>
            <a:ext cx="41623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предоставлено налоговых вычетов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20566005">
            <a:off x="2418000" y="2239536"/>
            <a:ext cx="1194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115,3%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778" y="4663796"/>
            <a:ext cx="488497" cy="48849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13" y="1867565"/>
            <a:ext cx="528240" cy="4696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782" y="1450122"/>
            <a:ext cx="2751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Контингент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год - 21 668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84426" y="1450122"/>
            <a:ext cx="2689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Контингент</a:t>
            </a:r>
            <a:r>
              <a:rPr lang="ru-RU" dirty="0"/>
              <a:t> 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год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- 24 975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100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24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419" y="171150"/>
            <a:ext cx="609217" cy="66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841155" y="69795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4"/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76456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554519024"/>
              </p:ext>
            </p:extLst>
          </p:nvPr>
        </p:nvGraphicFramePr>
        <p:xfrm>
          <a:off x="765844" y="2641395"/>
          <a:ext cx="3784847" cy="2500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229654" y="3546840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875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40140" y="3848611"/>
            <a:ext cx="999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657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8943" y="4002499"/>
            <a:ext cx="85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312630" y="2419147"/>
            <a:ext cx="2639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6429" y="5165496"/>
            <a:ext cx="3874262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новой кадастровой стоимости земельных участков</a:t>
            </a:r>
            <a:endParaRPr lang="ru-RU" sz="20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655" y="1797676"/>
            <a:ext cx="1564250" cy="108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236762" y="1923745"/>
            <a:ext cx="14766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smtClean="0">
                <a:solidFill>
                  <a:srgbClr val="00482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 </a:t>
            </a:r>
            <a:r>
              <a:rPr lang="en-US" sz="4800" dirty="0" smtClean="0">
                <a:solidFill>
                  <a:srgbClr val="00482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494</a:t>
            </a:r>
            <a:endParaRPr lang="ru-RU" sz="4800" dirty="0">
              <a:solidFill>
                <a:srgbClr val="004821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903340" y="3034700"/>
            <a:ext cx="3946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153B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земельных участков проверены</a:t>
            </a:r>
          </a:p>
        </p:txBody>
      </p:sp>
      <p:pic>
        <p:nvPicPr>
          <p:cNvPr id="24" name="Picture 6" descr="https://www.nalog.ru/css/ul/i/logo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486" y="3661041"/>
            <a:ext cx="1082857" cy="110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7216905" y="3848611"/>
            <a:ext cx="5132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+</a:t>
            </a:r>
            <a:endParaRPr lang="ru-RU" sz="48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485511" y="3832118"/>
            <a:ext cx="1583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1 388</a:t>
            </a:r>
            <a:endParaRPr lang="ru-RU" sz="48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578491" y="4679608"/>
            <a:ext cx="312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земельных участков поставлены УФНС на учет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03390" y="1077644"/>
            <a:ext cx="4411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03860" y="1421487"/>
            <a:ext cx="458780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baseline="10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803860" y="1421487"/>
            <a:ext cx="458780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baseline="10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951547" y="1720939"/>
            <a:ext cx="825482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baseline="10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23528" y="1700808"/>
            <a:ext cx="3263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земельного налога в собственных доходах бюджета города</a:t>
            </a:r>
          </a:p>
        </p:txBody>
      </p:sp>
    </p:spTree>
    <p:extLst>
      <p:ext uri="{BB962C8B-B14F-4D97-AF65-F5344CB8AC3E}">
        <p14:creationId xmlns:p14="http://schemas.microsoft.com/office/powerpoint/2010/main" val="378549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b="1"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21037</TotalTime>
  <Words>1221</Words>
  <Application>Microsoft Office PowerPoint</Application>
  <PresentationFormat>Экран (4:3)</PresentationFormat>
  <Paragraphs>470</Paragraphs>
  <Slides>25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Impact</vt:lpstr>
      <vt:lpstr>Times New Roman</vt:lpstr>
      <vt:lpstr>Тема Office</vt:lpstr>
      <vt:lpstr>ОТЧЕТ ОБ ИСПОЛНЕНИИ БЮДЖЕТА ВОЛГОГРАДА ЗА 2022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Каурова Екатерина Эдуардовна</dc:creator>
  <cp:lastModifiedBy>Лобачева Ирина Анатольевна</cp:lastModifiedBy>
  <cp:revision>747</cp:revision>
  <cp:lastPrinted>2023-04-11T14:30:27Z</cp:lastPrinted>
  <dcterms:created xsi:type="dcterms:W3CDTF">2019-04-17T06:43:52Z</dcterms:created>
  <dcterms:modified xsi:type="dcterms:W3CDTF">2023-05-16T08:45:41Z</dcterms:modified>
</cp:coreProperties>
</file>